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tiff" ContentType="image/tif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416" r:id="rId2"/>
    <p:sldId id="547" r:id="rId3"/>
    <p:sldId id="481" r:id="rId4"/>
    <p:sldId id="548" r:id="rId5"/>
    <p:sldId id="482" r:id="rId6"/>
    <p:sldId id="650" r:id="rId7"/>
    <p:sldId id="430" r:id="rId8"/>
    <p:sldId id="471" r:id="rId9"/>
    <p:sldId id="661" r:id="rId10"/>
    <p:sldId id="658" r:id="rId11"/>
    <p:sldId id="659" r:id="rId12"/>
    <p:sldId id="651" r:id="rId13"/>
    <p:sldId id="662" r:id="rId14"/>
    <p:sldId id="663" r:id="rId15"/>
    <p:sldId id="550" r:id="rId16"/>
    <p:sldId id="664" r:id="rId17"/>
    <p:sldId id="668" r:id="rId18"/>
    <p:sldId id="665" r:id="rId19"/>
    <p:sldId id="666" r:id="rId20"/>
    <p:sldId id="667" r:id="rId21"/>
    <p:sldId id="669" r:id="rId22"/>
    <p:sldId id="670" r:id="rId23"/>
    <p:sldId id="671" r:id="rId24"/>
    <p:sldId id="674" r:id="rId25"/>
    <p:sldId id="675" r:id="rId26"/>
    <p:sldId id="672" r:id="rId27"/>
    <p:sldId id="673" r:id="rId28"/>
    <p:sldId id="676" r:id="rId29"/>
    <p:sldId id="678" r:id="rId30"/>
    <p:sldId id="679" r:id="rId31"/>
    <p:sldId id="677" r:id="rId32"/>
    <p:sldId id="680" r:id="rId33"/>
    <p:sldId id="682" r:id="rId34"/>
    <p:sldId id="681" r:id="rId35"/>
    <p:sldId id="473" r:id="rId36"/>
    <p:sldId id="683" r:id="rId37"/>
    <p:sldId id="653" r:id="rId38"/>
    <p:sldId id="562" r:id="rId39"/>
    <p:sldId id="479" r:id="rId40"/>
    <p:sldId id="491" r:id="rId41"/>
    <p:sldId id="492" r:id="rId42"/>
    <p:sldId id="493" r:id="rId43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C3DF9B"/>
    <a:srgbClr val="C2DE9A"/>
    <a:srgbClr val="FFFFFF"/>
    <a:srgbClr val="BBC0C4"/>
    <a:srgbClr val="FEFEFE"/>
    <a:srgbClr val="ACB3A1"/>
    <a:srgbClr val="969696"/>
    <a:srgbClr val="26182F"/>
    <a:srgbClr val="84AEE1"/>
    <a:srgbClr val="FF712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>
        <p:scale>
          <a:sx n="73" d="100"/>
          <a:sy n="73" d="100"/>
        </p:scale>
        <p:origin x="-52" y="-32"/>
      </p:cViewPr>
      <p:guideLst>
        <p:guide orient="horz" pos="2269"/>
        <p:guide pos="389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1438" cy="7373143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6.png"/><Relationship Id="rId7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tiff"/><Relationship Id="rId4" Type="http://schemas.openxmlformats.org/officeDocument/2006/relationships/image" Target="../media/image2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tiff"/><Relationship Id="rId4" Type="http://schemas.openxmlformats.org/officeDocument/2006/relationships/image" Target="../media/image27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6.png"/><Relationship Id="rId7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tiff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28.tiff"/><Relationship Id="rId4" Type="http://schemas.openxmlformats.org/officeDocument/2006/relationships/image" Target="../media/image2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tiff"/><Relationship Id="rId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1.tiff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10.png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39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6.png"/><Relationship Id="rId4" Type="http://schemas.openxmlformats.org/officeDocument/2006/relationships/image" Target="../media/image37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Relationship Id="rId14" Type="http://schemas.openxmlformats.org/officeDocument/2006/relationships/image" Target="../media/image51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tags" Target="../tags/tag9.xml"/><Relationship Id="rId7" Type="http://schemas.openxmlformats.org/officeDocument/2006/relationships/image" Target="../media/image2.jpeg"/><Relationship Id="rId12" Type="http://schemas.openxmlformats.org/officeDocument/2006/relationships/image" Target="../media/image50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49.png"/><Relationship Id="rId5" Type="http://schemas.openxmlformats.org/officeDocument/2006/relationships/tags" Target="../tags/tag11.xml"/><Relationship Id="rId10" Type="http://schemas.openxmlformats.org/officeDocument/2006/relationships/image" Target="../media/image53.jpeg"/><Relationship Id="rId4" Type="http://schemas.openxmlformats.org/officeDocument/2006/relationships/tags" Target="../tags/tag10.xml"/><Relationship Id="rId9" Type="http://schemas.openxmlformats.org/officeDocument/2006/relationships/image" Target="../media/image5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人教版四年级下</a:t>
            </a:r>
            <a:endParaRPr lang="en-US" altLang="zh-CN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01783" y="949234"/>
            <a:ext cx="9994855" cy="2192429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171575" y="1923415"/>
            <a:ext cx="9560560" cy="12001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小数点移动引起小数大小的变化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05" y="173355"/>
            <a:ext cx="4102100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小数的意义和性质</a:t>
            </a:r>
          </a:p>
        </p:txBody>
      </p:sp>
      <p:sp>
        <p:nvSpPr>
          <p:cNvPr id="15" name="副标题 4"/>
          <p:cNvSpPr>
            <a:spLocks noGrp="1"/>
          </p:cNvSpPr>
          <p:nvPr/>
        </p:nvSpPr>
        <p:spPr>
          <a:xfrm>
            <a:off x="2472690" y="4035425"/>
            <a:ext cx="7246620" cy="58928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lang="zh-CN" altLang="en-US" sz="3200" b="1" kern="1200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  <a:cs typeface="+mn-ea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9pPr>
          </a:lstStyle>
          <a:p>
            <a:r>
              <a:rPr lang="zh-CN" altLang="en-US" sz="3600" dirty="0">
                <a:cs typeface="黑体" panose="02010609060101010101" charset="-122"/>
              </a:rPr>
              <a:t>第</a:t>
            </a:r>
            <a:r>
              <a:rPr lang="en-US" altLang="zh-CN" sz="3600" dirty="0">
                <a:cs typeface="黑体" panose="02010609060101010101" charset="-122"/>
              </a:rPr>
              <a:t>1</a:t>
            </a:r>
            <a:r>
              <a:rPr sz="3600" dirty="0">
                <a:cs typeface="黑体" panose="02010609060101010101" charset="-122"/>
              </a:rPr>
              <a:t>课时</a:t>
            </a:r>
            <a:r>
              <a:rPr lang="en-US" altLang="zh-CN" sz="3600" dirty="0">
                <a:cs typeface="黑体" panose="02010609060101010101" charset="-122"/>
              </a:rPr>
              <a:t> 小数点移动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  <p:bldP spid="1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46" name="图片 4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199" r="51492" b="44873"/>
          <a:stretch>
            <a:fillRect/>
          </a:stretch>
        </p:blipFill>
        <p:spPr>
          <a:xfrm>
            <a:off x="1964690" y="984250"/>
            <a:ext cx="2680335" cy="1803400"/>
          </a:xfrm>
          <a:prstGeom prst="rect">
            <a:avLst/>
          </a:prstGeom>
        </p:spPr>
      </p:pic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1809303" y="3117379"/>
            <a:ext cx="299212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0.009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米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=9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毫米</a:t>
            </a: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8442" t="8857" r="2452" b="45534"/>
          <a:stretch>
            <a:fillRect/>
          </a:stretch>
        </p:blipFill>
        <p:spPr>
          <a:xfrm>
            <a:off x="6156325" y="1311275"/>
            <a:ext cx="2812415" cy="1476375"/>
          </a:xfrm>
          <a:prstGeom prst="rect">
            <a:avLst/>
          </a:prstGeom>
        </p:spPr>
      </p:pic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6189533" y="3117379"/>
            <a:ext cx="299212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0.09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米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=9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毫米</a:t>
            </a: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481" t="54848" r="51301" b="-9240"/>
          <a:stretch>
            <a:fillRect/>
          </a:stretch>
        </p:blipFill>
        <p:spPr>
          <a:xfrm>
            <a:off x="1936750" y="3861435"/>
            <a:ext cx="2736850" cy="1820545"/>
          </a:xfrm>
          <a:prstGeom prst="rect">
            <a:avLst/>
          </a:prstGeom>
        </p:spPr>
      </p:pic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1762313" y="5604039"/>
            <a:ext cx="299212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0.9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米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=9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00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毫米</a:t>
            </a: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8442" t="54819" r="3091" b="1115"/>
          <a:stretch>
            <a:fillRect/>
          </a:stretch>
        </p:blipFill>
        <p:spPr>
          <a:xfrm>
            <a:off x="6156325" y="3887470"/>
            <a:ext cx="2856865" cy="1468120"/>
          </a:xfrm>
          <a:prstGeom prst="rect">
            <a:avLst/>
          </a:prstGeom>
        </p:spPr>
      </p:pic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6189533" y="5604039"/>
            <a:ext cx="289433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米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=9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000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毫米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 bldLvl="0" animBg="1" autoUpdateAnimBg="0"/>
      <p:bldP spid="5" grpId="0" bldLvl="0" animBg="1" autoUpdateAnimBg="0"/>
      <p:bldP spid="12" grpId="0" bldLvl="0" animBg="1" autoUpdateAnimBg="0"/>
      <p:bldP spid="22" grpId="0" bldLvl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34" name="Text Box 35"/>
          <p:cNvSpPr txBox="1">
            <a:spLocks noChangeArrowheads="1"/>
          </p:cNvSpPr>
          <p:nvPr/>
        </p:nvSpPr>
        <p:spPr bwMode="auto">
          <a:xfrm>
            <a:off x="3757930" y="3251200"/>
            <a:ext cx="196469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sz="3600" dirty="0"/>
              <a:t>0.009</a:t>
            </a:r>
            <a:r>
              <a:rPr lang="en-US" altLang="zh-CN" sz="3600" i="1" dirty="0">
                <a:latin typeface="Times New Roman" panose="02020603050405020304" charset="0"/>
                <a:cs typeface="Times New Roman" panose="02020603050405020304" charset="0"/>
              </a:rPr>
              <a:t>m</a:t>
            </a:r>
          </a:p>
        </p:txBody>
      </p:sp>
      <p:sp>
        <p:nvSpPr>
          <p:cNvPr id="35" name="Text Box 35"/>
          <p:cNvSpPr txBox="1">
            <a:spLocks noChangeArrowheads="1"/>
          </p:cNvSpPr>
          <p:nvPr/>
        </p:nvSpPr>
        <p:spPr bwMode="auto">
          <a:xfrm>
            <a:off x="4037330" y="3976370"/>
            <a:ext cx="168529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3600" dirty="0"/>
              <a:t>0.09</a:t>
            </a:r>
            <a:r>
              <a:rPr lang="en-US" altLang="zh-CN" sz="3600" i="1" dirty="0">
                <a:latin typeface="Times New Roman" panose="02020603050405020304" charset="0"/>
                <a:cs typeface="Times New Roman" panose="02020603050405020304" charset="0"/>
              </a:rPr>
              <a:t>m</a:t>
            </a:r>
          </a:p>
        </p:txBody>
      </p:sp>
      <p:sp>
        <p:nvSpPr>
          <p:cNvPr id="36" name="Text Box 35"/>
          <p:cNvSpPr txBox="1">
            <a:spLocks noChangeArrowheads="1"/>
          </p:cNvSpPr>
          <p:nvPr/>
        </p:nvSpPr>
        <p:spPr bwMode="auto">
          <a:xfrm>
            <a:off x="4327525" y="4701540"/>
            <a:ext cx="139509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3600" dirty="0"/>
              <a:t>0.9</a:t>
            </a:r>
            <a:r>
              <a:rPr lang="en-US" altLang="zh-CN" sz="3600" i="1" dirty="0">
                <a:latin typeface="Times New Roman" panose="02020603050405020304" charset="0"/>
                <a:cs typeface="Times New Roman" panose="02020603050405020304" charset="0"/>
              </a:rPr>
              <a:t>m</a:t>
            </a:r>
          </a:p>
        </p:txBody>
      </p:sp>
      <p:sp>
        <p:nvSpPr>
          <p:cNvPr id="37" name="Text Box 35"/>
          <p:cNvSpPr txBox="1">
            <a:spLocks noChangeArrowheads="1"/>
          </p:cNvSpPr>
          <p:nvPr/>
        </p:nvSpPr>
        <p:spPr bwMode="auto">
          <a:xfrm>
            <a:off x="4707890" y="5426710"/>
            <a:ext cx="101473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3600" dirty="0"/>
              <a:t>9</a:t>
            </a:r>
            <a:r>
              <a:rPr lang="en-US" altLang="zh-CN" sz="3600" i="1" dirty="0">
                <a:latin typeface="Times New Roman" panose="02020603050405020304" charset="0"/>
                <a:cs typeface="Times New Roman" panose="02020603050405020304" charset="0"/>
              </a:rPr>
              <a:t>m</a:t>
            </a:r>
          </a:p>
        </p:txBody>
      </p:sp>
      <p:sp>
        <p:nvSpPr>
          <p:cNvPr id="38" name="Text Box 35"/>
          <p:cNvSpPr txBox="1">
            <a:spLocks noChangeArrowheads="1"/>
          </p:cNvSpPr>
          <p:nvPr/>
        </p:nvSpPr>
        <p:spPr bwMode="auto">
          <a:xfrm>
            <a:off x="5496560" y="3251200"/>
            <a:ext cx="254952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sz="3600" dirty="0" smtClean="0">
                <a:solidFill>
                  <a:srgbClr val="FF0000"/>
                </a:solidFill>
              </a:rPr>
              <a:t>=</a:t>
            </a:r>
            <a:r>
              <a:rPr lang="en-US" altLang="zh-CN" sz="3600" baseline="-25000" dirty="0" smtClean="0">
                <a:solidFill>
                  <a:srgbClr val="FF0000"/>
                </a:solidFill>
              </a:rPr>
              <a:t> </a:t>
            </a:r>
            <a:r>
              <a:rPr lang="en-US" altLang="zh-CN" sz="3600" dirty="0" smtClean="0">
                <a:solidFill>
                  <a:srgbClr val="FF0000"/>
                </a:solidFill>
              </a:rPr>
              <a:t>9</a:t>
            </a:r>
            <a:r>
              <a:rPr lang="en-US" altLang="zh-CN" sz="3600" i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mm</a:t>
            </a:r>
            <a:r>
              <a:rPr lang="en-US" altLang="zh-CN" sz="3600" dirty="0" smtClean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40" name="Text Box 35"/>
          <p:cNvSpPr txBox="1">
            <a:spLocks noChangeArrowheads="1"/>
          </p:cNvSpPr>
          <p:nvPr/>
        </p:nvSpPr>
        <p:spPr bwMode="auto">
          <a:xfrm>
            <a:off x="5496560" y="3987800"/>
            <a:ext cx="32435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sz="3600" dirty="0">
                <a:solidFill>
                  <a:srgbClr val="FF0000"/>
                </a:solidFill>
              </a:rPr>
              <a:t>=</a:t>
            </a:r>
            <a:r>
              <a:rPr lang="en-US" altLang="zh-CN" sz="3600" baseline="-25000" dirty="0">
                <a:solidFill>
                  <a:srgbClr val="FF0000"/>
                </a:solidFill>
              </a:rPr>
              <a:t> </a:t>
            </a:r>
            <a:r>
              <a:rPr lang="en-US" altLang="zh-CN" sz="3600" dirty="0">
                <a:solidFill>
                  <a:srgbClr val="FF0000"/>
                </a:solidFill>
              </a:rPr>
              <a:t>90</a:t>
            </a:r>
            <a:r>
              <a:rPr lang="en-US" altLang="zh-CN" sz="3600" i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mm</a:t>
            </a:r>
            <a:r>
              <a:rPr lang="en-US" altLang="zh-CN" sz="36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41" name="Text Box 35"/>
          <p:cNvSpPr txBox="1">
            <a:spLocks noChangeArrowheads="1"/>
          </p:cNvSpPr>
          <p:nvPr/>
        </p:nvSpPr>
        <p:spPr bwMode="auto">
          <a:xfrm>
            <a:off x="5496560" y="4724400"/>
            <a:ext cx="36449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sz="3600" dirty="0">
                <a:solidFill>
                  <a:srgbClr val="FF0000"/>
                </a:solidFill>
              </a:rPr>
              <a:t>=</a:t>
            </a:r>
            <a:r>
              <a:rPr lang="en-US" altLang="zh-CN" sz="3600" baseline="-25000" dirty="0">
                <a:solidFill>
                  <a:srgbClr val="FF0000"/>
                </a:solidFill>
              </a:rPr>
              <a:t> </a:t>
            </a:r>
            <a:r>
              <a:rPr lang="en-US" altLang="zh-CN" sz="3600" dirty="0">
                <a:solidFill>
                  <a:srgbClr val="FF0000"/>
                </a:solidFill>
              </a:rPr>
              <a:t>900</a:t>
            </a:r>
            <a:r>
              <a:rPr lang="en-US" altLang="zh-CN" sz="3600" i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mm</a:t>
            </a:r>
            <a:r>
              <a:rPr lang="en-US" altLang="zh-CN" sz="36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42" name="Text Box 35"/>
          <p:cNvSpPr txBox="1">
            <a:spLocks noChangeArrowheads="1"/>
          </p:cNvSpPr>
          <p:nvPr/>
        </p:nvSpPr>
        <p:spPr bwMode="auto">
          <a:xfrm>
            <a:off x="5496560" y="5472430"/>
            <a:ext cx="411924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sz="3600" dirty="0">
                <a:solidFill>
                  <a:srgbClr val="FF0000"/>
                </a:solidFill>
              </a:rPr>
              <a:t>=</a:t>
            </a:r>
            <a:r>
              <a:rPr lang="en-US" altLang="zh-CN" sz="3600" baseline="-25000" dirty="0">
                <a:solidFill>
                  <a:srgbClr val="FF0000"/>
                </a:solidFill>
              </a:rPr>
              <a:t> </a:t>
            </a:r>
            <a:r>
              <a:rPr lang="en-US" altLang="zh-CN" sz="3600" dirty="0">
                <a:solidFill>
                  <a:srgbClr val="FF0000"/>
                </a:solidFill>
              </a:rPr>
              <a:t>9000</a:t>
            </a:r>
            <a:r>
              <a:rPr lang="en-US" altLang="zh-CN" sz="3600" i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mm</a:t>
            </a:r>
            <a:r>
              <a:rPr lang="en-US" altLang="zh-CN" sz="36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46" name="圆角矩形标注 45"/>
          <p:cNvSpPr/>
          <p:nvPr/>
        </p:nvSpPr>
        <p:spPr>
          <a:xfrm>
            <a:off x="1180465" y="1214120"/>
            <a:ext cx="8999855" cy="1473835"/>
          </a:xfrm>
          <a:prstGeom prst="wedgeRoundRectCallout">
            <a:avLst>
              <a:gd name="adj1" fmla="val -18108"/>
              <a:gd name="adj2" fmla="val 78651"/>
              <a:gd name="adj3" fmla="val 16667"/>
            </a:avLst>
          </a:prstGeom>
          <a:noFill/>
          <a:ln w="127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为了便于比较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我们可以把以“米”为单位的数转化成以“毫米”为单位的数。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40" grpId="0"/>
      <p:bldP spid="41" grpId="0"/>
      <p:bldP spid="42" grpId="0"/>
      <p:bldP spid="46" grpId="0" animBg="1"/>
      <p:bldP spid="4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0" name="圆角矩形 9"/>
          <p:cNvSpPr/>
          <p:nvPr/>
        </p:nvSpPr>
        <p:spPr>
          <a:xfrm>
            <a:off x="3532505" y="2240280"/>
            <a:ext cx="4210050" cy="21748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35"/>
          <p:cNvSpPr txBox="1">
            <a:spLocks noChangeArrowheads="1"/>
          </p:cNvSpPr>
          <p:nvPr/>
        </p:nvSpPr>
        <p:spPr bwMode="auto">
          <a:xfrm>
            <a:off x="3804920" y="2173605"/>
            <a:ext cx="16344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0.009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</a:t>
            </a:r>
          </a:p>
        </p:txBody>
      </p:sp>
      <p:sp>
        <p:nvSpPr>
          <p:cNvPr id="7" name="Text Box 35"/>
          <p:cNvSpPr txBox="1">
            <a:spLocks noChangeArrowheads="1"/>
          </p:cNvSpPr>
          <p:nvPr/>
        </p:nvSpPr>
        <p:spPr bwMode="auto">
          <a:xfrm>
            <a:off x="4025265" y="2728595"/>
            <a:ext cx="14605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0.09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</a:t>
            </a:r>
            <a:endParaRPr lang="en-US" altLang="zh-CN" dirty="0"/>
          </a:p>
        </p:txBody>
      </p:sp>
      <p:sp>
        <p:nvSpPr>
          <p:cNvPr id="8" name="Text Box 35"/>
          <p:cNvSpPr txBox="1">
            <a:spLocks noChangeArrowheads="1"/>
          </p:cNvSpPr>
          <p:nvPr/>
        </p:nvSpPr>
        <p:spPr bwMode="auto">
          <a:xfrm>
            <a:off x="4230370" y="3341370"/>
            <a:ext cx="111950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0.9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</a:t>
            </a:r>
            <a:endParaRPr lang="en-US" altLang="zh-CN" dirty="0"/>
          </a:p>
        </p:txBody>
      </p:sp>
      <p:sp>
        <p:nvSpPr>
          <p:cNvPr id="9" name="Text Box 35"/>
          <p:cNvSpPr txBox="1">
            <a:spLocks noChangeArrowheads="1"/>
          </p:cNvSpPr>
          <p:nvPr/>
        </p:nvSpPr>
        <p:spPr bwMode="auto">
          <a:xfrm>
            <a:off x="4545330" y="3893185"/>
            <a:ext cx="9785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9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</a:t>
            </a:r>
            <a:endParaRPr lang="en-US" altLang="zh-CN" dirty="0"/>
          </a:p>
        </p:txBody>
      </p:sp>
      <p:sp>
        <p:nvSpPr>
          <p:cNvPr id="11" name="Text Box 35"/>
          <p:cNvSpPr txBox="1">
            <a:spLocks noChangeArrowheads="1"/>
          </p:cNvSpPr>
          <p:nvPr/>
        </p:nvSpPr>
        <p:spPr bwMode="auto">
          <a:xfrm>
            <a:off x="5190132" y="2173643"/>
            <a:ext cx="1429296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 smtClean="0"/>
              <a:t>=</a:t>
            </a:r>
            <a:r>
              <a:rPr lang="en-US" altLang="zh-CN" baseline="-25000" dirty="0" smtClean="0"/>
              <a:t> </a:t>
            </a:r>
            <a:r>
              <a:rPr lang="en-US" altLang="zh-CN" dirty="0" smtClean="0"/>
              <a:t>9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mm</a:t>
            </a:r>
            <a:r>
              <a:rPr lang="en-US" altLang="zh-CN" dirty="0" smtClean="0"/>
              <a:t> </a:t>
            </a:r>
          </a:p>
        </p:txBody>
      </p:sp>
      <p:sp>
        <p:nvSpPr>
          <p:cNvPr id="12" name="Text Box 35"/>
          <p:cNvSpPr txBox="1">
            <a:spLocks noChangeArrowheads="1"/>
          </p:cNvSpPr>
          <p:nvPr/>
        </p:nvSpPr>
        <p:spPr bwMode="auto">
          <a:xfrm>
            <a:off x="5189855" y="2728595"/>
            <a:ext cx="157734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=90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mm</a:t>
            </a:r>
            <a:r>
              <a:rPr lang="en-US" altLang="zh-CN" dirty="0"/>
              <a:t> </a:t>
            </a:r>
          </a:p>
        </p:txBody>
      </p:sp>
      <p:sp>
        <p:nvSpPr>
          <p:cNvPr id="14" name="Text Box 35"/>
          <p:cNvSpPr txBox="1">
            <a:spLocks noChangeArrowheads="1"/>
          </p:cNvSpPr>
          <p:nvPr/>
        </p:nvSpPr>
        <p:spPr bwMode="auto">
          <a:xfrm>
            <a:off x="5189855" y="3341370"/>
            <a:ext cx="17487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=900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mm</a:t>
            </a:r>
            <a:r>
              <a:rPr lang="en-US" altLang="zh-CN" dirty="0"/>
              <a:t> </a:t>
            </a:r>
          </a:p>
        </p:txBody>
      </p:sp>
      <p:sp>
        <p:nvSpPr>
          <p:cNvPr id="15" name="Text Box 35"/>
          <p:cNvSpPr txBox="1">
            <a:spLocks noChangeArrowheads="1"/>
          </p:cNvSpPr>
          <p:nvPr/>
        </p:nvSpPr>
        <p:spPr bwMode="auto">
          <a:xfrm>
            <a:off x="5189855" y="3893185"/>
            <a:ext cx="21259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=9000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mm</a:t>
            </a:r>
            <a:r>
              <a:rPr lang="en-US" altLang="zh-CN" dirty="0"/>
              <a:t> </a:t>
            </a:r>
          </a:p>
        </p:txBody>
      </p:sp>
      <p:sp>
        <p:nvSpPr>
          <p:cNvPr id="16" name="Text Box 35"/>
          <p:cNvSpPr txBox="1">
            <a:spLocks noChangeArrowheads="1"/>
          </p:cNvSpPr>
          <p:nvPr/>
        </p:nvSpPr>
        <p:spPr bwMode="auto">
          <a:xfrm>
            <a:off x="622500" y="1374514"/>
            <a:ext cx="833616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cs typeface="微软雅黑" panose="020B0503020204020204" pitchFamily="34" charset="-122"/>
              </a:rPr>
              <a:t>小组讨论</a:t>
            </a:r>
            <a:r>
              <a:rPr lang="en-US" altLang="zh-CN" sz="3200" dirty="0" smtClean="0">
                <a:solidFill>
                  <a:srgbClr val="FF0000"/>
                </a:solidFill>
                <a:cs typeface="微软雅黑" panose="020B0503020204020204" pitchFamily="34" charset="-122"/>
              </a:rPr>
              <a:t>:</a:t>
            </a:r>
            <a:r>
              <a:rPr lang="zh-CN" altLang="en-US" sz="3200" dirty="0" smtClean="0">
                <a:cs typeface="微软雅黑" panose="020B0503020204020204" pitchFamily="34" charset="-122"/>
              </a:rPr>
              <a:t>从上往下观察</a:t>
            </a:r>
            <a:r>
              <a:rPr lang="en-US" altLang="zh-CN" sz="3200" dirty="0" smtClean="0">
                <a:cs typeface="微软雅黑" panose="020B0503020204020204" pitchFamily="34" charset="-122"/>
              </a:rPr>
              <a:t>,</a:t>
            </a:r>
            <a:r>
              <a:rPr lang="zh-CN" altLang="en-US" sz="3200" dirty="0" smtClean="0">
                <a:cs typeface="微软雅黑" panose="020B0503020204020204" pitchFamily="34" charset="-122"/>
              </a:rPr>
              <a:t>你发现了什么规律</a:t>
            </a:r>
            <a:r>
              <a:rPr lang="en-US" altLang="zh-CN" sz="3200" dirty="0" smtClean="0">
                <a:cs typeface="微软雅黑" panose="020B0503020204020204" pitchFamily="34" charset="-122"/>
              </a:rPr>
              <a:t>?</a:t>
            </a:r>
          </a:p>
        </p:txBody>
      </p:sp>
      <p:sp>
        <p:nvSpPr>
          <p:cNvPr id="21" name="圆角矩形 20"/>
          <p:cNvSpPr/>
          <p:nvPr/>
        </p:nvSpPr>
        <p:spPr>
          <a:xfrm>
            <a:off x="1021080" y="4643755"/>
            <a:ext cx="2511425" cy="504190"/>
          </a:xfrm>
          <a:prstGeom prst="roundRect">
            <a:avLst/>
          </a:prstGeom>
          <a:solidFill>
            <a:srgbClr val="85D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小数点向右</a:t>
            </a:r>
          </a:p>
        </p:txBody>
      </p:sp>
      <p:sp>
        <p:nvSpPr>
          <p:cNvPr id="25" name="Line 18"/>
          <p:cNvSpPr>
            <a:spLocks noChangeShapeType="1"/>
          </p:cNvSpPr>
          <p:nvPr/>
        </p:nvSpPr>
        <p:spPr bwMode="auto">
          <a:xfrm flipH="1">
            <a:off x="3406140" y="2240280"/>
            <a:ext cx="635" cy="18827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2854985" y="2240110"/>
            <a:ext cx="551815" cy="19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9pPr>
          </a:lstStyle>
          <a:p>
            <a:pPr eaLnBrk="1" hangingPunct="1"/>
            <a:r>
              <a:rPr lang="zh-CN" altLang="en-US" sz="2400" b="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从上往下观察</a:t>
            </a:r>
          </a:p>
        </p:txBody>
      </p:sp>
      <p:sp>
        <p:nvSpPr>
          <p:cNvPr id="27" name="Text Box 35"/>
          <p:cNvSpPr txBox="1">
            <a:spLocks noChangeArrowheads="1"/>
          </p:cNvSpPr>
          <p:nvPr/>
        </p:nvSpPr>
        <p:spPr bwMode="auto">
          <a:xfrm>
            <a:off x="1640840" y="5319395"/>
            <a:ext cx="1991995" cy="62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ts val="4200"/>
              </a:lnSpc>
            </a:pPr>
            <a:r>
              <a:rPr lang="zh-CN" altLang="en-US" sz="3200" dirty="0" smtClean="0">
                <a:cs typeface="微软雅黑" panose="020B0503020204020204" pitchFamily="34" charset="-122"/>
              </a:rPr>
              <a:t>移动一位</a:t>
            </a:r>
            <a:r>
              <a:rPr lang="en-US" altLang="zh-CN" sz="3200" dirty="0" smtClean="0">
                <a:cs typeface="微软雅黑" panose="020B0503020204020204" pitchFamily="34" charset="-122"/>
              </a:rPr>
              <a:t>,</a:t>
            </a:r>
          </a:p>
        </p:txBody>
      </p:sp>
      <p:sp>
        <p:nvSpPr>
          <p:cNvPr id="28" name="Text Box 35"/>
          <p:cNvSpPr txBox="1">
            <a:spLocks noChangeArrowheads="1"/>
          </p:cNvSpPr>
          <p:nvPr/>
        </p:nvSpPr>
        <p:spPr bwMode="auto">
          <a:xfrm>
            <a:off x="3362960" y="5322570"/>
            <a:ext cx="5081270" cy="62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ts val="4200"/>
              </a:lnSpc>
            </a:pPr>
            <a:r>
              <a:rPr lang="zh-CN" altLang="en-US" sz="3200" dirty="0" smtClean="0">
                <a:cs typeface="微软雅黑" panose="020B0503020204020204" pitchFamily="34" charset="-122"/>
              </a:rPr>
              <a:t>小数就扩大到原数的</a:t>
            </a:r>
            <a:r>
              <a:rPr lang="en-US" altLang="zh-CN" sz="3200" dirty="0" smtClean="0">
                <a:solidFill>
                  <a:srgbClr val="FF0000"/>
                </a:solidFill>
                <a:cs typeface="微软雅黑" panose="020B0503020204020204" pitchFamily="34" charset="-122"/>
              </a:rPr>
              <a:t>10</a:t>
            </a:r>
            <a:r>
              <a:rPr lang="zh-CN" altLang="en-US" sz="3200" dirty="0" smtClean="0">
                <a:cs typeface="微软雅黑" panose="020B0503020204020204" pitchFamily="34" charset="-122"/>
              </a:rPr>
              <a:t>倍</a:t>
            </a:r>
            <a:r>
              <a:rPr lang="zh-CN" altLang="en-US" sz="3200" dirty="0">
                <a:cs typeface="微软雅黑" panose="020B0503020204020204" pitchFamily="34" charset="-122"/>
              </a:rPr>
              <a:t>。</a:t>
            </a:r>
          </a:p>
        </p:txBody>
      </p: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3494405" y="5319395"/>
            <a:ext cx="3892550" cy="62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ts val="4200"/>
              </a:lnSpc>
            </a:pPr>
            <a:r>
              <a:rPr lang="zh-CN" altLang="en-US" sz="3200" dirty="0" smtClean="0">
                <a:solidFill>
                  <a:srgbClr val="0070C0"/>
                </a:solidFill>
                <a:cs typeface="微软雅黑" panose="020B0503020204020204" pitchFamily="34" charset="-122"/>
              </a:rPr>
              <a:t>相当于把原数乘</a:t>
            </a:r>
            <a:r>
              <a:rPr lang="en-US" altLang="zh-CN" sz="3200" dirty="0" smtClean="0">
                <a:solidFill>
                  <a:srgbClr val="FF0000"/>
                </a:solidFill>
                <a:cs typeface="微软雅黑" panose="020B0503020204020204" pitchFamily="34" charset="-122"/>
              </a:rPr>
              <a:t>10</a:t>
            </a:r>
            <a:r>
              <a:rPr lang="en-US" altLang="zh-CN" sz="3200" dirty="0" smtClean="0">
                <a:solidFill>
                  <a:srgbClr val="0070C0"/>
                </a:solidFill>
                <a:cs typeface="微软雅黑" panose="020B0503020204020204" pitchFamily="34" charset="-122"/>
              </a:rPr>
              <a:t>,</a:t>
            </a:r>
          </a:p>
        </p:txBody>
      </p:sp>
      <p:sp>
        <p:nvSpPr>
          <p:cNvPr id="30" name="AutoShape 7"/>
          <p:cNvSpPr>
            <a:spLocks noChangeArrowheads="1"/>
          </p:cNvSpPr>
          <p:nvPr/>
        </p:nvSpPr>
        <p:spPr bwMode="auto">
          <a:xfrm>
            <a:off x="3633125" y="2350927"/>
            <a:ext cx="213389" cy="684000"/>
          </a:xfrm>
          <a:prstGeom prst="curvedRightArrow">
            <a:avLst>
              <a:gd name="adj1" fmla="val 45014"/>
              <a:gd name="adj2" fmla="val 90027"/>
              <a:gd name="adj3" fmla="val 33333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AutoShape 8"/>
          <p:cNvSpPr>
            <a:spLocks noChangeArrowheads="1"/>
          </p:cNvSpPr>
          <p:nvPr/>
        </p:nvSpPr>
        <p:spPr bwMode="auto">
          <a:xfrm>
            <a:off x="6489965" y="2351033"/>
            <a:ext cx="212801" cy="684000"/>
          </a:xfrm>
          <a:prstGeom prst="curvedLeftArrow">
            <a:avLst>
              <a:gd name="adj1" fmla="val 47624"/>
              <a:gd name="adj2" fmla="val 95249"/>
              <a:gd name="adj3" fmla="val 33333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AutoShape 7"/>
          <p:cNvSpPr>
            <a:spLocks noChangeArrowheads="1"/>
          </p:cNvSpPr>
          <p:nvPr/>
        </p:nvSpPr>
        <p:spPr bwMode="auto">
          <a:xfrm>
            <a:off x="3812217" y="2976470"/>
            <a:ext cx="213389" cy="684000"/>
          </a:xfrm>
          <a:prstGeom prst="curvedRightArrow">
            <a:avLst>
              <a:gd name="adj1" fmla="val 45014"/>
              <a:gd name="adj2" fmla="val 90027"/>
              <a:gd name="adj3" fmla="val 33333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AutoShape 8"/>
          <p:cNvSpPr>
            <a:spLocks noChangeArrowheads="1"/>
          </p:cNvSpPr>
          <p:nvPr/>
        </p:nvSpPr>
        <p:spPr bwMode="auto">
          <a:xfrm>
            <a:off x="6702892" y="3034361"/>
            <a:ext cx="212801" cy="684000"/>
          </a:xfrm>
          <a:prstGeom prst="curvedLeftArrow">
            <a:avLst>
              <a:gd name="adj1" fmla="val 47624"/>
              <a:gd name="adj2" fmla="val 95249"/>
              <a:gd name="adj3" fmla="val 33333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AutoShape 7"/>
          <p:cNvSpPr>
            <a:spLocks noChangeArrowheads="1"/>
          </p:cNvSpPr>
          <p:nvPr/>
        </p:nvSpPr>
        <p:spPr bwMode="auto">
          <a:xfrm>
            <a:off x="4025786" y="3604566"/>
            <a:ext cx="213389" cy="684000"/>
          </a:xfrm>
          <a:prstGeom prst="curvedRightArrow">
            <a:avLst>
              <a:gd name="adj1" fmla="val 45014"/>
              <a:gd name="adj2" fmla="val 90027"/>
              <a:gd name="adj3" fmla="val 33333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AutoShape 8"/>
          <p:cNvSpPr>
            <a:spLocks noChangeArrowheads="1"/>
          </p:cNvSpPr>
          <p:nvPr/>
        </p:nvSpPr>
        <p:spPr bwMode="auto">
          <a:xfrm>
            <a:off x="6938506" y="3604672"/>
            <a:ext cx="212801" cy="684000"/>
          </a:xfrm>
          <a:prstGeom prst="curvedLeftArrow">
            <a:avLst>
              <a:gd name="adj1" fmla="val 47624"/>
              <a:gd name="adj2" fmla="val 95249"/>
              <a:gd name="adj3" fmla="val 33333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4 2.59259E-6 L 0.29757 0.00061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53" y="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 bldLvl="0" animBg="1"/>
      <p:bldP spid="25" grpId="0" bldLvl="0" animBg="1"/>
      <p:bldP spid="26" grpId="0"/>
      <p:bldP spid="27" grpId="0"/>
      <p:bldP spid="28" grpId="0"/>
      <p:bldP spid="28" grpId="1"/>
      <p:bldP spid="29" grpId="0"/>
      <p:bldP spid="30" grpId="0" bldLvl="0" animBg="1"/>
      <p:bldP spid="30" grpId="1" bldLvl="0" animBg="1"/>
      <p:bldP spid="31" grpId="0" bldLvl="0" animBg="1"/>
      <p:bldP spid="31" grpId="1" bldLvl="0" animBg="1"/>
      <p:bldP spid="33" grpId="0" bldLvl="0" animBg="1"/>
      <p:bldP spid="33" grpId="1" bldLvl="0" animBg="1"/>
      <p:bldP spid="34" grpId="0" bldLvl="0" animBg="1"/>
      <p:bldP spid="34" grpId="1" bldLvl="0" animBg="1"/>
      <p:bldP spid="35" grpId="0" bldLvl="0" animBg="1"/>
      <p:bldP spid="35" grpId="1" bldLvl="0" animBg="1"/>
      <p:bldP spid="36" grpId="0" bldLvl="0" animBg="1"/>
      <p:bldP spid="36" grpId="1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0" name="圆角矩形 9"/>
          <p:cNvSpPr/>
          <p:nvPr/>
        </p:nvSpPr>
        <p:spPr>
          <a:xfrm>
            <a:off x="3532505" y="2240280"/>
            <a:ext cx="4210050" cy="21748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35"/>
          <p:cNvSpPr txBox="1">
            <a:spLocks noChangeArrowheads="1"/>
          </p:cNvSpPr>
          <p:nvPr/>
        </p:nvSpPr>
        <p:spPr bwMode="auto">
          <a:xfrm>
            <a:off x="3804920" y="2173605"/>
            <a:ext cx="16344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0.009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</a:t>
            </a:r>
          </a:p>
        </p:txBody>
      </p:sp>
      <p:sp>
        <p:nvSpPr>
          <p:cNvPr id="7" name="Text Box 35"/>
          <p:cNvSpPr txBox="1">
            <a:spLocks noChangeArrowheads="1"/>
          </p:cNvSpPr>
          <p:nvPr/>
        </p:nvSpPr>
        <p:spPr bwMode="auto">
          <a:xfrm>
            <a:off x="4025265" y="2728595"/>
            <a:ext cx="14605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0.09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</a:t>
            </a:r>
            <a:endParaRPr lang="en-US" altLang="zh-CN" dirty="0"/>
          </a:p>
        </p:txBody>
      </p:sp>
      <p:sp>
        <p:nvSpPr>
          <p:cNvPr id="8" name="Text Box 35"/>
          <p:cNvSpPr txBox="1">
            <a:spLocks noChangeArrowheads="1"/>
          </p:cNvSpPr>
          <p:nvPr/>
        </p:nvSpPr>
        <p:spPr bwMode="auto">
          <a:xfrm>
            <a:off x="4230370" y="3341370"/>
            <a:ext cx="111950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0.9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</a:t>
            </a:r>
            <a:endParaRPr lang="en-US" altLang="zh-CN" dirty="0"/>
          </a:p>
        </p:txBody>
      </p:sp>
      <p:sp>
        <p:nvSpPr>
          <p:cNvPr id="9" name="Text Box 35"/>
          <p:cNvSpPr txBox="1">
            <a:spLocks noChangeArrowheads="1"/>
          </p:cNvSpPr>
          <p:nvPr/>
        </p:nvSpPr>
        <p:spPr bwMode="auto">
          <a:xfrm>
            <a:off x="4545330" y="3893185"/>
            <a:ext cx="9785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9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</a:t>
            </a:r>
            <a:endParaRPr lang="en-US" altLang="zh-CN" dirty="0"/>
          </a:p>
        </p:txBody>
      </p:sp>
      <p:sp>
        <p:nvSpPr>
          <p:cNvPr id="11" name="Text Box 35"/>
          <p:cNvSpPr txBox="1">
            <a:spLocks noChangeArrowheads="1"/>
          </p:cNvSpPr>
          <p:nvPr/>
        </p:nvSpPr>
        <p:spPr bwMode="auto">
          <a:xfrm>
            <a:off x="5190132" y="2173643"/>
            <a:ext cx="1429296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 smtClean="0"/>
              <a:t>=</a:t>
            </a:r>
            <a:r>
              <a:rPr lang="en-US" altLang="zh-CN" baseline="-25000" dirty="0" smtClean="0"/>
              <a:t> </a:t>
            </a:r>
            <a:r>
              <a:rPr lang="en-US" altLang="zh-CN" dirty="0" smtClean="0"/>
              <a:t>9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mm</a:t>
            </a:r>
            <a:r>
              <a:rPr lang="en-US" altLang="zh-CN" dirty="0" smtClean="0"/>
              <a:t> </a:t>
            </a:r>
          </a:p>
        </p:txBody>
      </p:sp>
      <p:sp>
        <p:nvSpPr>
          <p:cNvPr id="12" name="Text Box 35"/>
          <p:cNvSpPr txBox="1">
            <a:spLocks noChangeArrowheads="1"/>
          </p:cNvSpPr>
          <p:nvPr/>
        </p:nvSpPr>
        <p:spPr bwMode="auto">
          <a:xfrm>
            <a:off x="5189855" y="2728595"/>
            <a:ext cx="157734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=90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mm</a:t>
            </a:r>
            <a:r>
              <a:rPr lang="en-US" altLang="zh-CN" dirty="0"/>
              <a:t> </a:t>
            </a:r>
          </a:p>
        </p:txBody>
      </p:sp>
      <p:sp>
        <p:nvSpPr>
          <p:cNvPr id="14" name="Text Box 35"/>
          <p:cNvSpPr txBox="1">
            <a:spLocks noChangeArrowheads="1"/>
          </p:cNvSpPr>
          <p:nvPr/>
        </p:nvSpPr>
        <p:spPr bwMode="auto">
          <a:xfrm>
            <a:off x="5189855" y="3341370"/>
            <a:ext cx="17487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=900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mm</a:t>
            </a:r>
            <a:r>
              <a:rPr lang="en-US" altLang="zh-CN" dirty="0"/>
              <a:t> </a:t>
            </a:r>
          </a:p>
        </p:txBody>
      </p:sp>
      <p:sp>
        <p:nvSpPr>
          <p:cNvPr id="15" name="Text Box 35"/>
          <p:cNvSpPr txBox="1">
            <a:spLocks noChangeArrowheads="1"/>
          </p:cNvSpPr>
          <p:nvPr/>
        </p:nvSpPr>
        <p:spPr bwMode="auto">
          <a:xfrm>
            <a:off x="5189855" y="3893185"/>
            <a:ext cx="21259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=9000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mm</a:t>
            </a:r>
            <a:r>
              <a:rPr lang="en-US" altLang="zh-CN" dirty="0"/>
              <a:t> </a:t>
            </a:r>
          </a:p>
        </p:txBody>
      </p:sp>
      <p:sp>
        <p:nvSpPr>
          <p:cNvPr id="16" name="Text Box 35"/>
          <p:cNvSpPr txBox="1">
            <a:spLocks noChangeArrowheads="1"/>
          </p:cNvSpPr>
          <p:nvPr/>
        </p:nvSpPr>
        <p:spPr bwMode="auto">
          <a:xfrm>
            <a:off x="622500" y="1374514"/>
            <a:ext cx="833616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cs typeface="微软雅黑" panose="020B0503020204020204" pitchFamily="34" charset="-122"/>
              </a:rPr>
              <a:t>小组讨论</a:t>
            </a:r>
            <a:r>
              <a:rPr lang="en-US" altLang="zh-CN" sz="3200" dirty="0" smtClean="0">
                <a:solidFill>
                  <a:srgbClr val="FF0000"/>
                </a:solidFill>
                <a:cs typeface="微软雅黑" panose="020B0503020204020204" pitchFamily="34" charset="-122"/>
              </a:rPr>
              <a:t>:</a:t>
            </a:r>
            <a:r>
              <a:rPr lang="zh-CN" altLang="en-US" sz="3200" dirty="0" smtClean="0">
                <a:cs typeface="微软雅黑" panose="020B0503020204020204" pitchFamily="34" charset="-122"/>
              </a:rPr>
              <a:t>从上往下观察</a:t>
            </a:r>
            <a:r>
              <a:rPr lang="en-US" altLang="zh-CN" sz="3200" dirty="0" smtClean="0">
                <a:cs typeface="微软雅黑" panose="020B0503020204020204" pitchFamily="34" charset="-122"/>
              </a:rPr>
              <a:t>,</a:t>
            </a:r>
            <a:r>
              <a:rPr lang="zh-CN" altLang="en-US" sz="3200" dirty="0" smtClean="0">
                <a:cs typeface="微软雅黑" panose="020B0503020204020204" pitchFamily="34" charset="-122"/>
              </a:rPr>
              <a:t>你发现了什么规律</a:t>
            </a:r>
            <a:r>
              <a:rPr lang="en-US" altLang="zh-CN" sz="3200" dirty="0" smtClean="0">
                <a:cs typeface="微软雅黑" panose="020B0503020204020204" pitchFamily="34" charset="-122"/>
              </a:rPr>
              <a:t>?</a:t>
            </a:r>
          </a:p>
        </p:txBody>
      </p:sp>
      <p:sp>
        <p:nvSpPr>
          <p:cNvPr id="21" name="圆角矩形 20"/>
          <p:cNvSpPr/>
          <p:nvPr/>
        </p:nvSpPr>
        <p:spPr>
          <a:xfrm>
            <a:off x="1021080" y="4643755"/>
            <a:ext cx="2511425" cy="504190"/>
          </a:xfrm>
          <a:prstGeom prst="roundRect">
            <a:avLst/>
          </a:prstGeom>
          <a:solidFill>
            <a:srgbClr val="85D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小数点向右</a:t>
            </a:r>
          </a:p>
        </p:txBody>
      </p:sp>
      <p:sp>
        <p:nvSpPr>
          <p:cNvPr id="25" name="Line 18"/>
          <p:cNvSpPr>
            <a:spLocks noChangeShapeType="1"/>
          </p:cNvSpPr>
          <p:nvPr/>
        </p:nvSpPr>
        <p:spPr bwMode="auto">
          <a:xfrm flipH="1">
            <a:off x="3406140" y="2240280"/>
            <a:ext cx="635" cy="18827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2854985" y="2240110"/>
            <a:ext cx="551815" cy="19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9pPr>
          </a:lstStyle>
          <a:p>
            <a:pPr eaLnBrk="1" hangingPunct="1"/>
            <a:r>
              <a:rPr lang="zh-CN" altLang="en-US" sz="2400" b="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从上往下观察</a:t>
            </a:r>
          </a:p>
        </p:txBody>
      </p:sp>
      <p:sp>
        <p:nvSpPr>
          <p:cNvPr id="30" name="AutoShape 7"/>
          <p:cNvSpPr>
            <a:spLocks noChangeArrowheads="1"/>
          </p:cNvSpPr>
          <p:nvPr/>
        </p:nvSpPr>
        <p:spPr bwMode="auto">
          <a:xfrm>
            <a:off x="3632835" y="2350770"/>
            <a:ext cx="253365" cy="1321435"/>
          </a:xfrm>
          <a:prstGeom prst="curvedRightArrow">
            <a:avLst>
              <a:gd name="adj1" fmla="val 45014"/>
              <a:gd name="adj2" fmla="val 90027"/>
              <a:gd name="adj3" fmla="val 33333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AutoShape 8"/>
          <p:cNvSpPr>
            <a:spLocks noChangeArrowheads="1"/>
          </p:cNvSpPr>
          <p:nvPr/>
        </p:nvSpPr>
        <p:spPr bwMode="auto">
          <a:xfrm>
            <a:off x="6821805" y="2293620"/>
            <a:ext cx="276860" cy="1542415"/>
          </a:xfrm>
          <a:prstGeom prst="curvedLeftArrow">
            <a:avLst>
              <a:gd name="adj1" fmla="val 47624"/>
              <a:gd name="adj2" fmla="val 95249"/>
              <a:gd name="adj3" fmla="val 33333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AutoShape 7"/>
          <p:cNvSpPr>
            <a:spLocks noChangeArrowheads="1"/>
          </p:cNvSpPr>
          <p:nvPr/>
        </p:nvSpPr>
        <p:spPr bwMode="auto">
          <a:xfrm>
            <a:off x="3804920" y="2988310"/>
            <a:ext cx="293370" cy="1300480"/>
          </a:xfrm>
          <a:prstGeom prst="curvedRightArrow">
            <a:avLst>
              <a:gd name="adj1" fmla="val 45014"/>
              <a:gd name="adj2" fmla="val 90027"/>
              <a:gd name="adj3" fmla="val 33333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AutoShape 8"/>
          <p:cNvSpPr>
            <a:spLocks noChangeArrowheads="1"/>
          </p:cNvSpPr>
          <p:nvPr/>
        </p:nvSpPr>
        <p:spPr bwMode="auto">
          <a:xfrm>
            <a:off x="6880225" y="2988310"/>
            <a:ext cx="265430" cy="1335405"/>
          </a:xfrm>
          <a:prstGeom prst="curvedLeftArrow">
            <a:avLst>
              <a:gd name="adj1" fmla="val 47624"/>
              <a:gd name="adj2" fmla="val 95249"/>
              <a:gd name="adj3" fmla="val 33333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35"/>
          <p:cNvSpPr txBox="1">
            <a:spLocks noChangeArrowheads="1"/>
          </p:cNvSpPr>
          <p:nvPr/>
        </p:nvSpPr>
        <p:spPr bwMode="auto">
          <a:xfrm>
            <a:off x="1512187" y="5291629"/>
            <a:ext cx="16739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zh-CN" altLang="en-US" dirty="0" smtClean="0">
                <a:cs typeface="微软雅黑" panose="020B0503020204020204" pitchFamily="34" charset="-122"/>
              </a:rPr>
              <a:t>移动一位</a:t>
            </a:r>
            <a:r>
              <a:rPr lang="en-US" altLang="zh-CN" dirty="0" smtClean="0">
                <a:cs typeface="微软雅黑" panose="020B0503020204020204" pitchFamily="34" charset="-122"/>
              </a:rPr>
              <a:t>,</a:t>
            </a:r>
          </a:p>
        </p:txBody>
      </p:sp>
      <p:sp>
        <p:nvSpPr>
          <p:cNvPr id="4" name="Text Box 35"/>
          <p:cNvSpPr txBox="1">
            <a:spLocks noChangeArrowheads="1"/>
          </p:cNvSpPr>
          <p:nvPr/>
        </p:nvSpPr>
        <p:spPr bwMode="auto">
          <a:xfrm>
            <a:off x="6180486" y="5290142"/>
            <a:ext cx="426842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zh-CN" altLang="en-US" dirty="0" smtClean="0">
                <a:cs typeface="微软雅黑" panose="020B0503020204020204" pitchFamily="34" charset="-122"/>
              </a:rPr>
              <a:t>小数就扩大到原数的</a:t>
            </a:r>
            <a:r>
              <a:rPr lang="en-US" altLang="zh-CN" dirty="0" smtClean="0">
                <a:solidFill>
                  <a:srgbClr val="FF0000"/>
                </a:solidFill>
                <a:cs typeface="微软雅黑" panose="020B0503020204020204" pitchFamily="34" charset="-122"/>
              </a:rPr>
              <a:t>10</a:t>
            </a:r>
            <a:r>
              <a:rPr lang="zh-CN" altLang="en-US" dirty="0" smtClean="0">
                <a:cs typeface="微软雅黑" panose="020B0503020204020204" pitchFamily="34" charset="-122"/>
              </a:rPr>
              <a:t>倍</a:t>
            </a:r>
            <a:r>
              <a:rPr lang="zh-CN" altLang="en-US" dirty="0">
                <a:cs typeface="微软雅黑" panose="020B0503020204020204" pitchFamily="34" charset="-122"/>
              </a:rPr>
              <a:t>。</a:t>
            </a:r>
          </a:p>
        </p:txBody>
      </p:sp>
      <p:sp>
        <p:nvSpPr>
          <p:cNvPr id="17" name="Text Box 35"/>
          <p:cNvSpPr txBox="1">
            <a:spLocks noChangeArrowheads="1"/>
          </p:cNvSpPr>
          <p:nvPr/>
        </p:nvSpPr>
        <p:spPr bwMode="auto">
          <a:xfrm>
            <a:off x="3093029" y="5289965"/>
            <a:ext cx="3270129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rgbClr val="0070C0"/>
                </a:solidFill>
                <a:cs typeface="微软雅黑" panose="020B0503020204020204" pitchFamily="34" charset="-122"/>
              </a:rPr>
              <a:t>相当于把原数乘</a:t>
            </a:r>
            <a:r>
              <a:rPr lang="en-US" altLang="zh-CN" dirty="0" smtClean="0">
                <a:solidFill>
                  <a:srgbClr val="FF0000"/>
                </a:solidFill>
                <a:cs typeface="微软雅黑" panose="020B0503020204020204" pitchFamily="34" charset="-122"/>
              </a:rPr>
              <a:t>10</a:t>
            </a:r>
            <a:r>
              <a:rPr lang="en-US" altLang="zh-CN" dirty="0" smtClean="0">
                <a:solidFill>
                  <a:srgbClr val="0070C0"/>
                </a:solidFill>
                <a:cs typeface="微软雅黑" panose="020B0503020204020204" pitchFamily="34" charset="-122"/>
              </a:rPr>
              <a:t>,</a:t>
            </a:r>
          </a:p>
        </p:txBody>
      </p:sp>
      <p:sp>
        <p:nvSpPr>
          <p:cNvPr id="18" name="Text Box 35"/>
          <p:cNvSpPr txBox="1">
            <a:spLocks noChangeArrowheads="1"/>
          </p:cNvSpPr>
          <p:nvPr/>
        </p:nvSpPr>
        <p:spPr bwMode="auto">
          <a:xfrm>
            <a:off x="1511935" y="5888990"/>
            <a:ext cx="977392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zh-CN" altLang="en-US" dirty="0" smtClean="0">
                <a:cs typeface="微软雅黑" panose="020B0503020204020204" pitchFamily="34" charset="-122"/>
              </a:rPr>
              <a:t>移动两位</a:t>
            </a:r>
            <a:r>
              <a:rPr lang="en-US" altLang="zh-CN" dirty="0" smtClean="0">
                <a:cs typeface="微软雅黑" panose="020B0503020204020204" pitchFamily="34" charset="-122"/>
              </a:rPr>
              <a:t>,</a:t>
            </a:r>
            <a:r>
              <a:rPr lang="zh-CN" altLang="en-US" dirty="0" smtClean="0">
                <a:cs typeface="微软雅黑" panose="020B0503020204020204" pitchFamily="34" charset="-122"/>
              </a:rPr>
              <a:t>相当于把原数乘</a:t>
            </a:r>
            <a:r>
              <a:rPr lang="en-US" altLang="zh-CN" dirty="0" smtClean="0">
                <a:solidFill>
                  <a:srgbClr val="FF0000"/>
                </a:solidFill>
                <a:cs typeface="微软雅黑" panose="020B0503020204020204" pitchFamily="34" charset="-122"/>
              </a:rPr>
              <a:t>100</a:t>
            </a:r>
            <a:r>
              <a:rPr lang="en-US" altLang="zh-CN" dirty="0" smtClean="0">
                <a:cs typeface="微软雅黑" panose="020B0503020204020204" pitchFamily="34" charset="-122"/>
              </a:rPr>
              <a:t>,</a:t>
            </a:r>
            <a:r>
              <a:rPr lang="zh-CN" altLang="en-US" dirty="0" smtClean="0">
                <a:cs typeface="微软雅黑" panose="020B0503020204020204" pitchFamily="34" charset="-122"/>
              </a:rPr>
              <a:t>小数就扩大到原数的</a:t>
            </a:r>
            <a:r>
              <a:rPr lang="en-US" altLang="zh-CN" dirty="0" smtClean="0">
                <a:solidFill>
                  <a:srgbClr val="FF0000"/>
                </a:solidFill>
                <a:cs typeface="微软雅黑" panose="020B0503020204020204" pitchFamily="34" charset="-122"/>
              </a:rPr>
              <a:t>100</a:t>
            </a:r>
            <a:r>
              <a:rPr lang="zh-CN" altLang="en-US" dirty="0" smtClean="0">
                <a:cs typeface="微软雅黑" panose="020B0503020204020204" pitchFamily="34" charset="-122"/>
              </a:rPr>
              <a:t>倍</a:t>
            </a:r>
            <a:r>
              <a:rPr lang="zh-CN" altLang="en-US" dirty="0">
                <a:cs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0" grpId="1" bldLvl="0" animBg="1"/>
      <p:bldP spid="31" grpId="0" bldLvl="0" animBg="1"/>
      <p:bldP spid="31" grpId="1" bldLvl="0" animBg="1"/>
      <p:bldP spid="33" grpId="0" bldLvl="0" animBg="1"/>
      <p:bldP spid="33" grpId="1" bldLvl="0" animBg="1"/>
      <p:bldP spid="34" grpId="0" bldLvl="0" animBg="1"/>
      <p:bldP spid="34" grpId="1" bldLvl="0" animBg="1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0" name="圆角矩形 9"/>
          <p:cNvSpPr/>
          <p:nvPr/>
        </p:nvSpPr>
        <p:spPr>
          <a:xfrm>
            <a:off x="4794885" y="2244725"/>
            <a:ext cx="4210050" cy="21748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35"/>
          <p:cNvSpPr txBox="1">
            <a:spLocks noChangeArrowheads="1"/>
          </p:cNvSpPr>
          <p:nvPr/>
        </p:nvSpPr>
        <p:spPr bwMode="auto">
          <a:xfrm>
            <a:off x="5067300" y="2178050"/>
            <a:ext cx="16344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0.009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</a:t>
            </a:r>
          </a:p>
        </p:txBody>
      </p:sp>
      <p:sp>
        <p:nvSpPr>
          <p:cNvPr id="7" name="Text Box 35"/>
          <p:cNvSpPr txBox="1">
            <a:spLocks noChangeArrowheads="1"/>
          </p:cNvSpPr>
          <p:nvPr/>
        </p:nvSpPr>
        <p:spPr bwMode="auto">
          <a:xfrm>
            <a:off x="5287645" y="2733040"/>
            <a:ext cx="14605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0.09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</a:t>
            </a:r>
            <a:endParaRPr lang="en-US" altLang="zh-CN" dirty="0"/>
          </a:p>
        </p:txBody>
      </p:sp>
      <p:sp>
        <p:nvSpPr>
          <p:cNvPr id="8" name="Text Box 35"/>
          <p:cNvSpPr txBox="1">
            <a:spLocks noChangeArrowheads="1"/>
          </p:cNvSpPr>
          <p:nvPr/>
        </p:nvSpPr>
        <p:spPr bwMode="auto">
          <a:xfrm>
            <a:off x="5492750" y="3345815"/>
            <a:ext cx="111950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0.9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</a:t>
            </a:r>
            <a:endParaRPr lang="en-US" altLang="zh-CN" dirty="0"/>
          </a:p>
        </p:txBody>
      </p:sp>
      <p:sp>
        <p:nvSpPr>
          <p:cNvPr id="9" name="Text Box 35"/>
          <p:cNvSpPr txBox="1">
            <a:spLocks noChangeArrowheads="1"/>
          </p:cNvSpPr>
          <p:nvPr/>
        </p:nvSpPr>
        <p:spPr bwMode="auto">
          <a:xfrm>
            <a:off x="5807710" y="3897630"/>
            <a:ext cx="9785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9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</a:t>
            </a:r>
            <a:endParaRPr lang="en-US" altLang="zh-CN" dirty="0"/>
          </a:p>
        </p:txBody>
      </p:sp>
      <p:sp>
        <p:nvSpPr>
          <p:cNvPr id="11" name="Text Box 35"/>
          <p:cNvSpPr txBox="1">
            <a:spLocks noChangeArrowheads="1"/>
          </p:cNvSpPr>
          <p:nvPr/>
        </p:nvSpPr>
        <p:spPr bwMode="auto">
          <a:xfrm>
            <a:off x="6452512" y="2178088"/>
            <a:ext cx="1429296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 smtClean="0"/>
              <a:t>=</a:t>
            </a:r>
            <a:r>
              <a:rPr lang="en-US" altLang="zh-CN" baseline="-25000" dirty="0" smtClean="0"/>
              <a:t> </a:t>
            </a:r>
            <a:r>
              <a:rPr lang="en-US" altLang="zh-CN" dirty="0" smtClean="0"/>
              <a:t>9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mm</a:t>
            </a:r>
            <a:r>
              <a:rPr lang="en-US" altLang="zh-CN" dirty="0" smtClean="0"/>
              <a:t> </a:t>
            </a:r>
          </a:p>
        </p:txBody>
      </p:sp>
      <p:sp>
        <p:nvSpPr>
          <p:cNvPr id="12" name="Text Box 35"/>
          <p:cNvSpPr txBox="1">
            <a:spLocks noChangeArrowheads="1"/>
          </p:cNvSpPr>
          <p:nvPr/>
        </p:nvSpPr>
        <p:spPr bwMode="auto">
          <a:xfrm>
            <a:off x="6452235" y="2733040"/>
            <a:ext cx="157734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=90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mm</a:t>
            </a:r>
            <a:r>
              <a:rPr lang="en-US" altLang="zh-CN" dirty="0"/>
              <a:t> </a:t>
            </a:r>
          </a:p>
        </p:txBody>
      </p:sp>
      <p:sp>
        <p:nvSpPr>
          <p:cNvPr id="14" name="Text Box 35"/>
          <p:cNvSpPr txBox="1">
            <a:spLocks noChangeArrowheads="1"/>
          </p:cNvSpPr>
          <p:nvPr/>
        </p:nvSpPr>
        <p:spPr bwMode="auto">
          <a:xfrm>
            <a:off x="6452235" y="3345815"/>
            <a:ext cx="17487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=900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mm</a:t>
            </a:r>
            <a:r>
              <a:rPr lang="en-US" altLang="zh-CN" dirty="0"/>
              <a:t> </a:t>
            </a:r>
          </a:p>
        </p:txBody>
      </p:sp>
      <p:sp>
        <p:nvSpPr>
          <p:cNvPr id="15" name="Text Box 35"/>
          <p:cNvSpPr txBox="1">
            <a:spLocks noChangeArrowheads="1"/>
          </p:cNvSpPr>
          <p:nvPr/>
        </p:nvSpPr>
        <p:spPr bwMode="auto">
          <a:xfrm>
            <a:off x="6452235" y="3897630"/>
            <a:ext cx="21259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=9000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mm</a:t>
            </a:r>
            <a:r>
              <a:rPr lang="en-US" altLang="zh-CN" dirty="0"/>
              <a:t> </a:t>
            </a:r>
          </a:p>
        </p:txBody>
      </p:sp>
      <p:sp>
        <p:nvSpPr>
          <p:cNvPr id="16" name="Text Box 35"/>
          <p:cNvSpPr txBox="1">
            <a:spLocks noChangeArrowheads="1"/>
          </p:cNvSpPr>
          <p:nvPr/>
        </p:nvSpPr>
        <p:spPr bwMode="auto">
          <a:xfrm>
            <a:off x="622500" y="1374514"/>
            <a:ext cx="833616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cs typeface="微软雅黑" panose="020B0503020204020204" pitchFamily="34" charset="-122"/>
              </a:rPr>
              <a:t>小组讨论</a:t>
            </a:r>
            <a:r>
              <a:rPr lang="en-US" altLang="zh-CN" sz="3200" dirty="0" smtClean="0">
                <a:solidFill>
                  <a:srgbClr val="FF0000"/>
                </a:solidFill>
                <a:cs typeface="微软雅黑" panose="020B0503020204020204" pitchFamily="34" charset="-122"/>
              </a:rPr>
              <a:t>:</a:t>
            </a:r>
            <a:r>
              <a:rPr lang="zh-CN" altLang="en-US" sz="3200" dirty="0" smtClean="0">
                <a:cs typeface="微软雅黑" panose="020B0503020204020204" pitchFamily="34" charset="-122"/>
              </a:rPr>
              <a:t>从上往下观察</a:t>
            </a:r>
            <a:r>
              <a:rPr lang="en-US" altLang="zh-CN" sz="3200" dirty="0" smtClean="0">
                <a:cs typeface="微软雅黑" panose="020B0503020204020204" pitchFamily="34" charset="-122"/>
              </a:rPr>
              <a:t>,</a:t>
            </a:r>
            <a:r>
              <a:rPr lang="zh-CN" altLang="en-US" sz="3200" dirty="0" smtClean="0">
                <a:cs typeface="微软雅黑" panose="020B0503020204020204" pitchFamily="34" charset="-122"/>
              </a:rPr>
              <a:t>你发现了什么规律</a:t>
            </a:r>
            <a:r>
              <a:rPr lang="en-US" altLang="zh-CN" sz="3200" dirty="0" smtClean="0">
                <a:cs typeface="微软雅黑" panose="020B0503020204020204" pitchFamily="34" charset="-122"/>
              </a:rPr>
              <a:t>?</a:t>
            </a:r>
          </a:p>
        </p:txBody>
      </p:sp>
      <p:sp>
        <p:nvSpPr>
          <p:cNvPr id="21" name="圆角矩形 20"/>
          <p:cNvSpPr/>
          <p:nvPr/>
        </p:nvSpPr>
        <p:spPr>
          <a:xfrm>
            <a:off x="1132205" y="4014470"/>
            <a:ext cx="2511425" cy="504190"/>
          </a:xfrm>
          <a:prstGeom prst="roundRect">
            <a:avLst/>
          </a:prstGeom>
          <a:solidFill>
            <a:srgbClr val="85D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小数点向右</a:t>
            </a:r>
          </a:p>
        </p:txBody>
      </p:sp>
      <p:sp>
        <p:nvSpPr>
          <p:cNvPr id="25" name="Line 18"/>
          <p:cNvSpPr>
            <a:spLocks noChangeShapeType="1"/>
          </p:cNvSpPr>
          <p:nvPr/>
        </p:nvSpPr>
        <p:spPr bwMode="auto">
          <a:xfrm flipH="1">
            <a:off x="4668520" y="2244725"/>
            <a:ext cx="635" cy="18827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4117365" y="2244555"/>
            <a:ext cx="551815" cy="19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9pPr>
          </a:lstStyle>
          <a:p>
            <a:pPr eaLnBrk="1" hangingPunct="1"/>
            <a:r>
              <a:rPr lang="zh-CN" altLang="en-US" sz="2400" b="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从上往下观察</a:t>
            </a:r>
          </a:p>
        </p:txBody>
      </p:sp>
      <p:sp>
        <p:nvSpPr>
          <p:cNvPr id="30" name="AutoShape 7"/>
          <p:cNvSpPr>
            <a:spLocks noChangeArrowheads="1"/>
          </p:cNvSpPr>
          <p:nvPr/>
        </p:nvSpPr>
        <p:spPr bwMode="auto">
          <a:xfrm>
            <a:off x="4895215" y="2355215"/>
            <a:ext cx="305435" cy="2021840"/>
          </a:xfrm>
          <a:prstGeom prst="curvedRightArrow">
            <a:avLst>
              <a:gd name="adj1" fmla="val 45014"/>
              <a:gd name="adj2" fmla="val 90027"/>
              <a:gd name="adj3" fmla="val 33333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AutoShape 8"/>
          <p:cNvSpPr>
            <a:spLocks noChangeArrowheads="1"/>
          </p:cNvSpPr>
          <p:nvPr/>
        </p:nvSpPr>
        <p:spPr bwMode="auto">
          <a:xfrm>
            <a:off x="8201025" y="2308225"/>
            <a:ext cx="285115" cy="2047240"/>
          </a:xfrm>
          <a:prstGeom prst="curvedLeftArrow">
            <a:avLst>
              <a:gd name="adj1" fmla="val 47624"/>
              <a:gd name="adj2" fmla="val 95249"/>
              <a:gd name="adj3" fmla="val 33333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35"/>
          <p:cNvSpPr txBox="1">
            <a:spLocks noChangeArrowheads="1"/>
          </p:cNvSpPr>
          <p:nvPr/>
        </p:nvSpPr>
        <p:spPr bwMode="auto">
          <a:xfrm>
            <a:off x="1486152" y="4657899"/>
            <a:ext cx="16739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zh-CN" altLang="en-US" dirty="0" smtClean="0">
                <a:cs typeface="微软雅黑" panose="020B0503020204020204" pitchFamily="34" charset="-122"/>
              </a:rPr>
              <a:t>移动一位</a:t>
            </a:r>
            <a:r>
              <a:rPr lang="en-US" altLang="zh-CN" dirty="0" smtClean="0">
                <a:cs typeface="微软雅黑" panose="020B0503020204020204" pitchFamily="34" charset="-122"/>
              </a:rPr>
              <a:t>,</a:t>
            </a:r>
          </a:p>
        </p:txBody>
      </p:sp>
      <p:sp>
        <p:nvSpPr>
          <p:cNvPr id="4" name="Text Box 35"/>
          <p:cNvSpPr txBox="1">
            <a:spLocks noChangeArrowheads="1"/>
          </p:cNvSpPr>
          <p:nvPr/>
        </p:nvSpPr>
        <p:spPr bwMode="auto">
          <a:xfrm>
            <a:off x="6154451" y="4656412"/>
            <a:ext cx="426842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zh-CN" altLang="en-US" dirty="0" smtClean="0">
                <a:cs typeface="微软雅黑" panose="020B0503020204020204" pitchFamily="34" charset="-122"/>
              </a:rPr>
              <a:t>小数就扩大到原数的</a:t>
            </a:r>
            <a:r>
              <a:rPr lang="en-US" altLang="zh-CN" dirty="0" smtClean="0">
                <a:solidFill>
                  <a:srgbClr val="FF0000"/>
                </a:solidFill>
                <a:cs typeface="微软雅黑" panose="020B0503020204020204" pitchFamily="34" charset="-122"/>
              </a:rPr>
              <a:t>10</a:t>
            </a:r>
            <a:r>
              <a:rPr lang="zh-CN" altLang="en-US" dirty="0" smtClean="0">
                <a:cs typeface="微软雅黑" panose="020B0503020204020204" pitchFamily="34" charset="-122"/>
              </a:rPr>
              <a:t>倍</a:t>
            </a:r>
            <a:r>
              <a:rPr lang="zh-CN" altLang="en-US" dirty="0">
                <a:cs typeface="微软雅黑" panose="020B0503020204020204" pitchFamily="34" charset="-122"/>
              </a:rPr>
              <a:t>。</a:t>
            </a:r>
          </a:p>
        </p:txBody>
      </p:sp>
      <p:sp>
        <p:nvSpPr>
          <p:cNvPr id="17" name="Text Box 35"/>
          <p:cNvSpPr txBox="1">
            <a:spLocks noChangeArrowheads="1"/>
          </p:cNvSpPr>
          <p:nvPr/>
        </p:nvSpPr>
        <p:spPr bwMode="auto">
          <a:xfrm>
            <a:off x="3066994" y="4656235"/>
            <a:ext cx="3270129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rgbClr val="0070C0"/>
                </a:solidFill>
                <a:cs typeface="微软雅黑" panose="020B0503020204020204" pitchFamily="34" charset="-122"/>
              </a:rPr>
              <a:t>相当于把原数乘</a:t>
            </a:r>
            <a:r>
              <a:rPr lang="en-US" altLang="zh-CN" dirty="0" smtClean="0">
                <a:solidFill>
                  <a:srgbClr val="FF0000"/>
                </a:solidFill>
                <a:cs typeface="微软雅黑" panose="020B0503020204020204" pitchFamily="34" charset="-122"/>
              </a:rPr>
              <a:t>10</a:t>
            </a:r>
            <a:r>
              <a:rPr lang="en-US" altLang="zh-CN" dirty="0" smtClean="0">
                <a:solidFill>
                  <a:srgbClr val="0070C0"/>
                </a:solidFill>
                <a:cs typeface="微软雅黑" panose="020B0503020204020204" pitchFamily="34" charset="-122"/>
              </a:rPr>
              <a:t>,</a:t>
            </a:r>
          </a:p>
        </p:txBody>
      </p:sp>
      <p:sp>
        <p:nvSpPr>
          <p:cNvPr id="18" name="Text Box 35"/>
          <p:cNvSpPr txBox="1">
            <a:spLocks noChangeArrowheads="1"/>
          </p:cNvSpPr>
          <p:nvPr/>
        </p:nvSpPr>
        <p:spPr bwMode="auto">
          <a:xfrm>
            <a:off x="1485900" y="5255260"/>
            <a:ext cx="977392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zh-CN" altLang="en-US" dirty="0" smtClean="0">
                <a:cs typeface="微软雅黑" panose="020B0503020204020204" pitchFamily="34" charset="-122"/>
              </a:rPr>
              <a:t>移动两位</a:t>
            </a:r>
            <a:r>
              <a:rPr lang="en-US" altLang="zh-CN" dirty="0" smtClean="0">
                <a:cs typeface="微软雅黑" panose="020B0503020204020204" pitchFamily="34" charset="-122"/>
              </a:rPr>
              <a:t>,</a:t>
            </a:r>
            <a:r>
              <a:rPr lang="zh-CN" altLang="en-US" dirty="0" smtClean="0">
                <a:cs typeface="微软雅黑" panose="020B0503020204020204" pitchFamily="34" charset="-122"/>
              </a:rPr>
              <a:t>相当于把原数乘</a:t>
            </a:r>
            <a:r>
              <a:rPr lang="en-US" altLang="zh-CN" dirty="0" smtClean="0">
                <a:solidFill>
                  <a:srgbClr val="FF0000"/>
                </a:solidFill>
                <a:cs typeface="微软雅黑" panose="020B0503020204020204" pitchFamily="34" charset="-122"/>
              </a:rPr>
              <a:t>100</a:t>
            </a:r>
            <a:r>
              <a:rPr lang="en-US" altLang="zh-CN" dirty="0" smtClean="0">
                <a:cs typeface="微软雅黑" panose="020B0503020204020204" pitchFamily="34" charset="-122"/>
              </a:rPr>
              <a:t>,</a:t>
            </a:r>
            <a:r>
              <a:rPr lang="zh-CN" altLang="en-US" dirty="0" smtClean="0">
                <a:cs typeface="微软雅黑" panose="020B0503020204020204" pitchFamily="34" charset="-122"/>
              </a:rPr>
              <a:t>小数就扩大到原数的</a:t>
            </a:r>
            <a:r>
              <a:rPr lang="en-US" altLang="zh-CN" dirty="0" smtClean="0">
                <a:solidFill>
                  <a:srgbClr val="FF0000"/>
                </a:solidFill>
                <a:cs typeface="微软雅黑" panose="020B0503020204020204" pitchFamily="34" charset="-122"/>
              </a:rPr>
              <a:t>100</a:t>
            </a:r>
            <a:r>
              <a:rPr lang="zh-CN" altLang="en-US" dirty="0" smtClean="0">
                <a:cs typeface="微软雅黑" panose="020B0503020204020204" pitchFamily="34" charset="-122"/>
              </a:rPr>
              <a:t>倍</a:t>
            </a:r>
            <a:r>
              <a:rPr lang="zh-CN" altLang="en-US" dirty="0">
                <a:cs typeface="微软雅黑" panose="020B0503020204020204" pitchFamily="34" charset="-122"/>
              </a:rPr>
              <a:t>。</a:t>
            </a:r>
          </a:p>
        </p:txBody>
      </p:sp>
      <p:sp>
        <p:nvSpPr>
          <p:cNvPr id="23" name="Text Box 35"/>
          <p:cNvSpPr txBox="1">
            <a:spLocks noChangeArrowheads="1"/>
          </p:cNvSpPr>
          <p:nvPr/>
        </p:nvSpPr>
        <p:spPr bwMode="auto">
          <a:xfrm>
            <a:off x="1485900" y="5892165"/>
            <a:ext cx="1000950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dirty="0" smtClean="0">
                <a:cs typeface="微软雅黑" panose="020B0503020204020204" pitchFamily="34" charset="-122"/>
                <a:sym typeface="+mn-ea"/>
              </a:rPr>
              <a:t>移动三位,相当于把原数乘</a:t>
            </a:r>
            <a:r>
              <a:rPr lang="zh-CN" altLang="en-US" dirty="0" smtClean="0">
                <a:solidFill>
                  <a:srgbClr val="FF0000"/>
                </a:solidFill>
                <a:cs typeface="微软雅黑" panose="020B0503020204020204" pitchFamily="34" charset="-122"/>
                <a:sym typeface="+mn-ea"/>
              </a:rPr>
              <a:t>1000</a:t>
            </a:r>
            <a:r>
              <a:rPr lang="zh-CN" altLang="en-US" dirty="0" smtClean="0">
                <a:cs typeface="微软雅黑" panose="020B0503020204020204" pitchFamily="34" charset="-122"/>
                <a:sym typeface="+mn-ea"/>
              </a:rPr>
              <a:t>,小数就扩大到原数的</a:t>
            </a:r>
            <a:r>
              <a:rPr lang="zh-CN" altLang="en-US" dirty="0" smtClean="0">
                <a:solidFill>
                  <a:srgbClr val="FF0000"/>
                </a:solidFill>
                <a:cs typeface="微软雅黑" panose="020B0503020204020204" pitchFamily="34" charset="-122"/>
                <a:sym typeface="+mn-ea"/>
              </a:rPr>
              <a:t>1000</a:t>
            </a:r>
            <a:r>
              <a:rPr lang="zh-CN" altLang="en-US" dirty="0" smtClean="0">
                <a:cs typeface="微软雅黑" panose="020B0503020204020204" pitchFamily="34" charset="-122"/>
                <a:sym typeface="+mn-ea"/>
              </a:rPr>
              <a:t>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0" grpId="1" bldLvl="0" animBg="1"/>
      <p:bldP spid="31" grpId="0" bldLvl="0" animBg="1"/>
      <p:bldP spid="31" grpId="1" bldLvl="0" animBg="1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39" name="AutoShape 20"/>
          <p:cNvSpPr>
            <a:spLocks noChangeArrowheads="1"/>
          </p:cNvSpPr>
          <p:nvPr/>
        </p:nvSpPr>
        <p:spPr bwMode="auto">
          <a:xfrm>
            <a:off x="1811655" y="1560830"/>
            <a:ext cx="8568690" cy="464185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rgbClr val="FF5050"/>
            </a:solidFill>
            <a:rou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 Box 21"/>
          <p:cNvSpPr txBox="1">
            <a:spLocks noChangeArrowheads="1"/>
          </p:cNvSpPr>
          <p:nvPr/>
        </p:nvSpPr>
        <p:spPr bwMode="auto">
          <a:xfrm>
            <a:off x="4674989" y="498322"/>
            <a:ext cx="249299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小数点向右</a:t>
            </a:r>
          </a:p>
        </p:txBody>
      </p:sp>
      <p:sp>
        <p:nvSpPr>
          <p:cNvPr id="41" name="Text Box 22"/>
          <p:cNvSpPr txBox="1">
            <a:spLocks noChangeArrowheads="1"/>
          </p:cNvSpPr>
          <p:nvPr/>
        </p:nvSpPr>
        <p:spPr bwMode="auto">
          <a:xfrm>
            <a:off x="2101017" y="1776215"/>
            <a:ext cx="719299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移动</a:t>
            </a:r>
            <a:r>
              <a:rPr lang="zh-CN" altLang="en-US" sz="320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一位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，原数就扩大到原数的</a:t>
            </a:r>
            <a:r>
              <a:rPr lang="en-US" altLang="zh-CN" sz="3200">
                <a:solidFill>
                  <a:srgbClr val="FF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倍；</a:t>
            </a:r>
          </a:p>
        </p:txBody>
      </p:sp>
      <p:sp>
        <p:nvSpPr>
          <p:cNvPr id="42" name="Text Box 23"/>
          <p:cNvSpPr txBox="1">
            <a:spLocks noChangeArrowheads="1"/>
          </p:cNvSpPr>
          <p:nvPr/>
        </p:nvSpPr>
        <p:spPr bwMode="auto">
          <a:xfrm>
            <a:off x="2101017" y="2425056"/>
            <a:ext cx="74013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移动</a:t>
            </a:r>
            <a:r>
              <a:rPr lang="zh-CN" altLang="en-US" sz="320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两位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，原数就扩大到原数的</a:t>
            </a:r>
            <a:r>
              <a:rPr lang="en-US" altLang="zh-CN" sz="3200">
                <a:solidFill>
                  <a:srgbClr val="FF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倍；</a:t>
            </a:r>
          </a:p>
        </p:txBody>
      </p:sp>
      <p:sp>
        <p:nvSpPr>
          <p:cNvPr id="43" name="Text Box 24"/>
          <p:cNvSpPr txBox="1">
            <a:spLocks noChangeArrowheads="1"/>
          </p:cNvSpPr>
          <p:nvPr/>
        </p:nvSpPr>
        <p:spPr bwMode="auto">
          <a:xfrm>
            <a:off x="2101017" y="3072310"/>
            <a:ext cx="760977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移动</a:t>
            </a:r>
            <a:r>
              <a:rPr lang="zh-CN" altLang="en-US" sz="320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三位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，原数就扩大到原数的</a:t>
            </a:r>
            <a:r>
              <a:rPr lang="en-US" altLang="zh-CN" sz="3200">
                <a:solidFill>
                  <a:srgbClr val="FF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1000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倍；</a:t>
            </a:r>
          </a:p>
        </p:txBody>
      </p:sp>
      <p:sp>
        <p:nvSpPr>
          <p:cNvPr id="44" name="Text Box 25"/>
          <p:cNvSpPr txBox="1">
            <a:spLocks noChangeArrowheads="1"/>
          </p:cNvSpPr>
          <p:nvPr/>
        </p:nvSpPr>
        <p:spPr bwMode="auto">
          <a:xfrm>
            <a:off x="2195471" y="3642354"/>
            <a:ext cx="89159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‥‥‥</a:t>
            </a:r>
          </a:p>
        </p:txBody>
      </p:sp>
      <p:sp>
        <p:nvSpPr>
          <p:cNvPr id="48" name="Text Box 24"/>
          <p:cNvSpPr txBox="1">
            <a:spLocks noChangeArrowheads="1"/>
          </p:cNvSpPr>
          <p:nvPr/>
        </p:nvSpPr>
        <p:spPr bwMode="auto">
          <a:xfrm>
            <a:off x="2100000" y="3711521"/>
            <a:ext cx="781816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移动</a:t>
            </a:r>
            <a:r>
              <a:rPr lang="zh-CN" altLang="en-US" sz="3200" dirty="0" smtClean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四位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，原数就扩大到原数的</a:t>
            </a:r>
            <a:r>
              <a:rPr lang="en-US" altLang="zh-CN" sz="3200" dirty="0" smtClean="0">
                <a:solidFill>
                  <a:srgbClr val="FF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10000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倍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</a:p>
        </p:txBody>
      </p:sp>
      <p:sp>
        <p:nvSpPr>
          <p:cNvPr id="49" name="Text Box 24"/>
          <p:cNvSpPr txBox="1">
            <a:spLocks noChangeArrowheads="1"/>
          </p:cNvSpPr>
          <p:nvPr/>
        </p:nvSpPr>
        <p:spPr bwMode="auto">
          <a:xfrm>
            <a:off x="2100000" y="4359593"/>
            <a:ext cx="802655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移动</a:t>
            </a:r>
            <a:r>
              <a:rPr lang="zh-CN" altLang="en-US" sz="3200" dirty="0" smtClean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五位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，原数就扩大到原数的</a:t>
            </a:r>
            <a:r>
              <a:rPr lang="en-US" altLang="zh-CN" sz="3200" dirty="0" smtClean="0">
                <a:solidFill>
                  <a:srgbClr val="FF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100000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倍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</a:p>
        </p:txBody>
      </p:sp>
      <p:sp>
        <p:nvSpPr>
          <p:cNvPr id="50" name="Text Box 24"/>
          <p:cNvSpPr txBox="1">
            <a:spLocks noChangeArrowheads="1"/>
          </p:cNvSpPr>
          <p:nvPr/>
        </p:nvSpPr>
        <p:spPr bwMode="auto">
          <a:xfrm>
            <a:off x="2100000" y="5079673"/>
            <a:ext cx="823494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移动</a:t>
            </a:r>
            <a:r>
              <a:rPr lang="zh-CN" altLang="en-US" sz="3200" dirty="0" smtClean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六位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，原数就扩大到原数的</a:t>
            </a:r>
            <a:r>
              <a:rPr lang="en-US" altLang="zh-CN" sz="3200" dirty="0" smtClean="0">
                <a:solidFill>
                  <a:srgbClr val="FF5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1000000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倍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</a:p>
        </p:txBody>
      </p:sp>
      <p:sp>
        <p:nvSpPr>
          <p:cNvPr id="51" name="Text Box 25"/>
          <p:cNvSpPr txBox="1">
            <a:spLocks noChangeArrowheads="1"/>
          </p:cNvSpPr>
          <p:nvPr/>
        </p:nvSpPr>
        <p:spPr bwMode="auto">
          <a:xfrm>
            <a:off x="2195471" y="5502811"/>
            <a:ext cx="89159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‥‥‥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ldLvl="0" animBg="1"/>
      <p:bldP spid="48" grpId="0" bldLvl="0" animBg="1"/>
      <p:bldP spid="49" grpId="0" bldLvl="0" animBg="1"/>
      <p:bldP spid="50" grpId="0" bldLvl="0" animBg="1"/>
      <p:bldP spid="5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4483120" y="330179"/>
            <a:ext cx="2271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华文琥珀" panose="02010800040101010101" charset="-122"/>
                <a:ea typeface="华文琥珀" panose="02010800040101010101" charset="-122"/>
              </a:rPr>
              <a:t>练一练</a:t>
            </a:r>
            <a:endParaRPr lang="zh-CN" altLang="en-US" sz="5400" b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44600" y="1351915"/>
            <a:ext cx="882840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下面的数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去掉小数点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各扩大到原数的多少倍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286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en-US" altLang="zh-CN" sz="32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zh-CN" sz="32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　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en-US" altLang="zh-CN" sz="32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</a:t>
            </a:r>
            <a:r>
              <a:rPr lang="zh-CN" altLang="zh-CN" sz="32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en-US" altLang="zh-CN" sz="32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006</a:t>
            </a:r>
            <a:r>
              <a:rPr lang="zh-CN" altLang="zh-CN" sz="32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en-US" altLang="zh-CN" sz="32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28</a:t>
            </a:r>
            <a:r>
              <a:rPr lang="zh-CN" altLang="zh-CN" sz="32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en-US" altLang="zh-CN" sz="32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009</a:t>
            </a:r>
            <a:endParaRPr lang="zh-CN" altLang="zh-CN" sz="320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09934" y="3017998"/>
            <a:ext cx="6811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en-US" altLang="zh-CN" sz="3200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去掉小数点，扩大到原数的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倍。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09934" y="3720248"/>
            <a:ext cx="7173759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en-US" altLang="zh-CN" sz="3200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去掉小数点，扩大到原数的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倍。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09934" y="4421923"/>
            <a:ext cx="7558479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en-US" altLang="zh-CN" sz="3200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006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去掉小数点，扩大到原数的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1000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倍。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09934" y="5123598"/>
            <a:ext cx="7173759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3.28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去掉小数点，扩大到原数的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倍。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09934" y="5825273"/>
            <a:ext cx="775084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10.009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去掉小数点，扩大到原数的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1000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倍。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762125" y="1899285"/>
            <a:ext cx="8635365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zh-CN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小数点向左移动是否会引起小数的变化</a:t>
            </a:r>
            <a:r>
              <a:rPr lang="en-US" altLang="zh-CN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又会按什么规律来变化</a:t>
            </a:r>
            <a:r>
              <a:rPr lang="en-US" altLang="zh-CN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51775" y="632877"/>
            <a:ext cx="34596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华文琥珀" panose="02010800040101010101" charset="-122"/>
                <a:ea typeface="华文琥珀" panose="02010800040101010101" charset="-122"/>
              </a:rPr>
              <a:t>猜测   验证</a:t>
            </a:r>
            <a:endParaRPr lang="zh-CN" altLang="en-US" sz="5400" b="0" cap="none" spc="0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101" b="4850"/>
          <a:stretch>
            <a:fillRect/>
          </a:stretch>
        </p:blipFill>
        <p:spPr>
          <a:xfrm>
            <a:off x="3928775" y="4055993"/>
            <a:ext cx="3707904" cy="23651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0" name="圆角矩形 9"/>
          <p:cNvSpPr/>
          <p:nvPr/>
        </p:nvSpPr>
        <p:spPr>
          <a:xfrm>
            <a:off x="3532505" y="2240280"/>
            <a:ext cx="4210050" cy="21748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35"/>
          <p:cNvSpPr txBox="1">
            <a:spLocks noChangeArrowheads="1"/>
          </p:cNvSpPr>
          <p:nvPr/>
        </p:nvSpPr>
        <p:spPr bwMode="auto">
          <a:xfrm>
            <a:off x="3804920" y="2173605"/>
            <a:ext cx="16344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0.009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</a:t>
            </a:r>
          </a:p>
        </p:txBody>
      </p:sp>
      <p:sp>
        <p:nvSpPr>
          <p:cNvPr id="7" name="Text Box 35"/>
          <p:cNvSpPr txBox="1">
            <a:spLocks noChangeArrowheads="1"/>
          </p:cNvSpPr>
          <p:nvPr/>
        </p:nvSpPr>
        <p:spPr bwMode="auto">
          <a:xfrm>
            <a:off x="4025265" y="2728595"/>
            <a:ext cx="14605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0.09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</a:t>
            </a:r>
            <a:endParaRPr lang="en-US" altLang="zh-CN" dirty="0"/>
          </a:p>
        </p:txBody>
      </p:sp>
      <p:sp>
        <p:nvSpPr>
          <p:cNvPr id="8" name="Text Box 35"/>
          <p:cNvSpPr txBox="1">
            <a:spLocks noChangeArrowheads="1"/>
          </p:cNvSpPr>
          <p:nvPr/>
        </p:nvSpPr>
        <p:spPr bwMode="auto">
          <a:xfrm>
            <a:off x="4230370" y="3341370"/>
            <a:ext cx="111950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0.9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</a:t>
            </a:r>
            <a:endParaRPr lang="en-US" altLang="zh-CN" dirty="0"/>
          </a:p>
        </p:txBody>
      </p:sp>
      <p:sp>
        <p:nvSpPr>
          <p:cNvPr id="9" name="Text Box 35"/>
          <p:cNvSpPr txBox="1">
            <a:spLocks noChangeArrowheads="1"/>
          </p:cNvSpPr>
          <p:nvPr/>
        </p:nvSpPr>
        <p:spPr bwMode="auto">
          <a:xfrm>
            <a:off x="4545330" y="3893185"/>
            <a:ext cx="9785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9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</a:t>
            </a:r>
            <a:endParaRPr lang="en-US" altLang="zh-CN" dirty="0"/>
          </a:p>
        </p:txBody>
      </p:sp>
      <p:sp>
        <p:nvSpPr>
          <p:cNvPr id="11" name="Text Box 35"/>
          <p:cNvSpPr txBox="1">
            <a:spLocks noChangeArrowheads="1"/>
          </p:cNvSpPr>
          <p:nvPr/>
        </p:nvSpPr>
        <p:spPr bwMode="auto">
          <a:xfrm>
            <a:off x="5190132" y="2173643"/>
            <a:ext cx="1429296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 smtClean="0"/>
              <a:t>=</a:t>
            </a:r>
            <a:r>
              <a:rPr lang="en-US" altLang="zh-CN" baseline="-25000" dirty="0" smtClean="0"/>
              <a:t> </a:t>
            </a:r>
            <a:r>
              <a:rPr lang="en-US" altLang="zh-CN" dirty="0" smtClean="0"/>
              <a:t>9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mm</a:t>
            </a:r>
            <a:r>
              <a:rPr lang="en-US" altLang="zh-CN" dirty="0" smtClean="0"/>
              <a:t> </a:t>
            </a:r>
          </a:p>
        </p:txBody>
      </p:sp>
      <p:sp>
        <p:nvSpPr>
          <p:cNvPr id="12" name="Text Box 35"/>
          <p:cNvSpPr txBox="1">
            <a:spLocks noChangeArrowheads="1"/>
          </p:cNvSpPr>
          <p:nvPr/>
        </p:nvSpPr>
        <p:spPr bwMode="auto">
          <a:xfrm>
            <a:off x="5189855" y="2728595"/>
            <a:ext cx="157734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=90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mm</a:t>
            </a:r>
            <a:r>
              <a:rPr lang="en-US" altLang="zh-CN" dirty="0"/>
              <a:t> </a:t>
            </a:r>
          </a:p>
        </p:txBody>
      </p:sp>
      <p:sp>
        <p:nvSpPr>
          <p:cNvPr id="14" name="Text Box 35"/>
          <p:cNvSpPr txBox="1">
            <a:spLocks noChangeArrowheads="1"/>
          </p:cNvSpPr>
          <p:nvPr/>
        </p:nvSpPr>
        <p:spPr bwMode="auto">
          <a:xfrm>
            <a:off x="5189855" y="3341370"/>
            <a:ext cx="17487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=900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mm</a:t>
            </a:r>
            <a:r>
              <a:rPr lang="en-US" altLang="zh-CN" dirty="0"/>
              <a:t> </a:t>
            </a:r>
          </a:p>
        </p:txBody>
      </p:sp>
      <p:sp>
        <p:nvSpPr>
          <p:cNvPr id="15" name="Text Box 35"/>
          <p:cNvSpPr txBox="1">
            <a:spLocks noChangeArrowheads="1"/>
          </p:cNvSpPr>
          <p:nvPr/>
        </p:nvSpPr>
        <p:spPr bwMode="auto">
          <a:xfrm>
            <a:off x="5189855" y="3893185"/>
            <a:ext cx="21259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=9000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mm</a:t>
            </a:r>
            <a:r>
              <a:rPr lang="en-US" altLang="zh-CN" dirty="0"/>
              <a:t> </a:t>
            </a:r>
          </a:p>
        </p:txBody>
      </p:sp>
      <p:sp>
        <p:nvSpPr>
          <p:cNvPr id="16" name="Text Box 35"/>
          <p:cNvSpPr txBox="1">
            <a:spLocks noChangeArrowheads="1"/>
          </p:cNvSpPr>
          <p:nvPr/>
        </p:nvSpPr>
        <p:spPr bwMode="auto">
          <a:xfrm>
            <a:off x="622500" y="1374514"/>
            <a:ext cx="833616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cs typeface="微软雅黑" panose="020B0503020204020204" pitchFamily="34" charset="-122"/>
              </a:rPr>
              <a:t>小组讨论</a:t>
            </a:r>
            <a:r>
              <a:rPr lang="en-US" altLang="zh-CN" sz="3200" dirty="0" smtClean="0">
                <a:solidFill>
                  <a:srgbClr val="FF0000"/>
                </a:solidFill>
                <a:cs typeface="微软雅黑" panose="020B0503020204020204" pitchFamily="34" charset="-122"/>
              </a:rPr>
              <a:t>:</a:t>
            </a:r>
            <a:r>
              <a:rPr lang="zh-CN" altLang="en-US" sz="3200" dirty="0" smtClean="0">
                <a:cs typeface="微软雅黑" panose="020B0503020204020204" pitchFamily="34" charset="-122"/>
              </a:rPr>
              <a:t>从</a:t>
            </a:r>
            <a:r>
              <a:rPr lang="zh-CN" altLang="en-US" sz="3200" dirty="0" smtClean="0">
                <a:cs typeface="微软雅黑" panose="020B0503020204020204" pitchFamily="34" charset="-122"/>
                <a:sym typeface="+mn-ea"/>
              </a:rPr>
              <a:t>下</a:t>
            </a:r>
            <a:r>
              <a:rPr lang="zh-CN" altLang="en-US" sz="3200" dirty="0" smtClean="0">
                <a:cs typeface="微软雅黑" panose="020B0503020204020204" pitchFamily="34" charset="-122"/>
              </a:rPr>
              <a:t>往</a:t>
            </a:r>
            <a:r>
              <a:rPr lang="zh-CN" altLang="en-US" sz="3200" dirty="0" smtClean="0">
                <a:cs typeface="微软雅黑" panose="020B0503020204020204" pitchFamily="34" charset="-122"/>
                <a:sym typeface="+mn-ea"/>
              </a:rPr>
              <a:t>上</a:t>
            </a:r>
            <a:r>
              <a:rPr lang="zh-CN" altLang="en-US" sz="3200" dirty="0" smtClean="0">
                <a:cs typeface="微软雅黑" panose="020B0503020204020204" pitchFamily="34" charset="-122"/>
              </a:rPr>
              <a:t>观察</a:t>
            </a:r>
            <a:r>
              <a:rPr lang="en-US" altLang="zh-CN" sz="3200" dirty="0" smtClean="0">
                <a:cs typeface="微软雅黑" panose="020B0503020204020204" pitchFamily="34" charset="-122"/>
              </a:rPr>
              <a:t>,</a:t>
            </a:r>
            <a:r>
              <a:rPr lang="zh-CN" altLang="en-US" sz="3200" dirty="0" smtClean="0">
                <a:cs typeface="微软雅黑" panose="020B0503020204020204" pitchFamily="34" charset="-122"/>
              </a:rPr>
              <a:t>你发现了什么规律</a:t>
            </a:r>
            <a:r>
              <a:rPr lang="en-US" altLang="zh-CN" sz="3200" dirty="0" smtClean="0">
                <a:cs typeface="微软雅黑" panose="020B0503020204020204" pitchFamily="34" charset="-122"/>
              </a:rPr>
              <a:t>?</a:t>
            </a:r>
          </a:p>
        </p:txBody>
      </p:sp>
      <p:sp>
        <p:nvSpPr>
          <p:cNvPr id="21" name="圆角矩形 20"/>
          <p:cNvSpPr/>
          <p:nvPr/>
        </p:nvSpPr>
        <p:spPr>
          <a:xfrm>
            <a:off x="1021080" y="4643755"/>
            <a:ext cx="2511425" cy="504190"/>
          </a:xfrm>
          <a:prstGeom prst="roundRect">
            <a:avLst/>
          </a:prstGeom>
          <a:solidFill>
            <a:srgbClr val="85D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小数点向左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Line 18"/>
          <p:cNvSpPr>
            <a:spLocks noChangeShapeType="1"/>
          </p:cNvSpPr>
          <p:nvPr/>
        </p:nvSpPr>
        <p:spPr bwMode="auto">
          <a:xfrm flipH="1" flipV="1">
            <a:off x="3406140" y="2240280"/>
            <a:ext cx="635" cy="18827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2854985" y="2240110"/>
            <a:ext cx="551815" cy="19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9pPr>
          </a:lstStyle>
          <a:p>
            <a:pPr algn="l" eaLnBrk="1" hangingPunct="1"/>
            <a:r>
              <a:rPr lang="zh-CN" altLang="en-US" sz="2400" b="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zh-CN" altLang="en-US" sz="2400" b="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en-US" sz="2400" b="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往</a:t>
            </a:r>
            <a:r>
              <a:rPr lang="zh-CN" altLang="en-US" sz="2400" b="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上</a:t>
            </a:r>
            <a:r>
              <a:rPr lang="zh-CN" altLang="en-US" sz="2400" b="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观察</a:t>
            </a:r>
          </a:p>
        </p:txBody>
      </p:sp>
      <p:sp>
        <p:nvSpPr>
          <p:cNvPr id="30" name="AutoShape 7"/>
          <p:cNvSpPr>
            <a:spLocks noChangeArrowheads="1"/>
          </p:cNvSpPr>
          <p:nvPr/>
        </p:nvSpPr>
        <p:spPr bwMode="auto">
          <a:xfrm flipV="1">
            <a:off x="4120170" y="3605052"/>
            <a:ext cx="213389" cy="684000"/>
          </a:xfrm>
          <a:prstGeom prst="curvedRightArrow">
            <a:avLst>
              <a:gd name="adj1" fmla="val 45014"/>
              <a:gd name="adj2" fmla="val 90027"/>
              <a:gd name="adj3" fmla="val 33333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AutoShape 8"/>
          <p:cNvSpPr>
            <a:spLocks noChangeArrowheads="1"/>
          </p:cNvSpPr>
          <p:nvPr/>
        </p:nvSpPr>
        <p:spPr bwMode="auto">
          <a:xfrm flipV="1">
            <a:off x="6938910" y="3568963"/>
            <a:ext cx="212801" cy="684000"/>
          </a:xfrm>
          <a:prstGeom prst="curvedLeftArrow">
            <a:avLst>
              <a:gd name="adj1" fmla="val 47624"/>
              <a:gd name="adj2" fmla="val 95249"/>
              <a:gd name="adj3" fmla="val 33333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AutoShape 7"/>
          <p:cNvSpPr>
            <a:spLocks noChangeArrowheads="1"/>
          </p:cNvSpPr>
          <p:nvPr/>
        </p:nvSpPr>
        <p:spPr bwMode="auto">
          <a:xfrm flipV="1">
            <a:off x="3906832" y="2985995"/>
            <a:ext cx="213389" cy="684000"/>
          </a:xfrm>
          <a:prstGeom prst="curvedRightArrow">
            <a:avLst>
              <a:gd name="adj1" fmla="val 45014"/>
              <a:gd name="adj2" fmla="val 90027"/>
              <a:gd name="adj3" fmla="val 33333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AutoShape 8"/>
          <p:cNvSpPr>
            <a:spLocks noChangeArrowheads="1"/>
          </p:cNvSpPr>
          <p:nvPr/>
        </p:nvSpPr>
        <p:spPr bwMode="auto">
          <a:xfrm flipV="1">
            <a:off x="6767027" y="2920696"/>
            <a:ext cx="212801" cy="684000"/>
          </a:xfrm>
          <a:prstGeom prst="curvedLeftArrow">
            <a:avLst>
              <a:gd name="adj1" fmla="val 47624"/>
              <a:gd name="adj2" fmla="val 95249"/>
              <a:gd name="adj3" fmla="val 33333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AutoShape 7"/>
          <p:cNvSpPr>
            <a:spLocks noChangeArrowheads="1"/>
          </p:cNvSpPr>
          <p:nvPr/>
        </p:nvSpPr>
        <p:spPr bwMode="auto">
          <a:xfrm flipV="1">
            <a:off x="3665741" y="2351076"/>
            <a:ext cx="213389" cy="684000"/>
          </a:xfrm>
          <a:prstGeom prst="curvedRightArrow">
            <a:avLst>
              <a:gd name="adj1" fmla="val 45014"/>
              <a:gd name="adj2" fmla="val 90027"/>
              <a:gd name="adj3" fmla="val 33333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AutoShape 8"/>
          <p:cNvSpPr>
            <a:spLocks noChangeArrowheads="1"/>
          </p:cNvSpPr>
          <p:nvPr/>
        </p:nvSpPr>
        <p:spPr bwMode="auto">
          <a:xfrm flipV="1">
            <a:off x="6554331" y="2351182"/>
            <a:ext cx="212801" cy="684000"/>
          </a:xfrm>
          <a:prstGeom prst="curvedLeftArrow">
            <a:avLst>
              <a:gd name="adj1" fmla="val 47624"/>
              <a:gd name="adj2" fmla="val 95249"/>
              <a:gd name="adj3" fmla="val 33333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35"/>
          <p:cNvSpPr txBox="1">
            <a:spLocks noChangeArrowheads="1"/>
          </p:cNvSpPr>
          <p:nvPr/>
        </p:nvSpPr>
        <p:spPr bwMode="auto">
          <a:xfrm>
            <a:off x="1602847" y="5273040"/>
            <a:ext cx="1637254" cy="62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ts val="4200"/>
              </a:lnSpc>
            </a:pPr>
            <a:r>
              <a:rPr lang="zh-CN" altLang="en-US" sz="2600" dirty="0" smtClean="0">
                <a:cs typeface="微软雅黑" panose="020B0503020204020204" pitchFamily="34" charset="-122"/>
              </a:rPr>
              <a:t>移动一位</a:t>
            </a:r>
            <a:r>
              <a:rPr lang="en-US" altLang="zh-CN" sz="2600" dirty="0" smtClean="0">
                <a:cs typeface="微软雅黑" panose="020B0503020204020204" pitchFamily="34" charset="-122"/>
              </a:rPr>
              <a:t>,</a:t>
            </a:r>
            <a:endParaRPr lang="zh-CN" altLang="en-US" sz="2600" dirty="0">
              <a:cs typeface="微软雅黑" panose="020B0503020204020204" pitchFamily="34" charset="-122"/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4" name="Text Box 35"/>
              <p:cNvSpPr txBox="1">
                <a:spLocks noChangeArrowheads="1"/>
              </p:cNvSpPr>
              <p:nvPr/>
            </p:nvSpPr>
            <p:spPr bwMode="auto">
              <a:xfrm>
                <a:off x="6210402" y="5273040"/>
                <a:ext cx="4174893" cy="6299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lnSpc>
                    <a:spcPts val="3800"/>
                  </a:lnSpc>
                  <a:defRPr sz="28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>
                  <a:lnSpc>
                    <a:spcPts val="4200"/>
                  </a:lnSpc>
                </a:pPr>
                <a:r>
                  <a:rPr lang="zh-CN" altLang="en-US" sz="2600" dirty="0" smtClean="0">
                    <a:cs typeface="微软雅黑" panose="020B0503020204020204" pitchFamily="34" charset="-122"/>
                  </a:rPr>
                  <a:t>小数就缩小到原数的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en-US" sz="2600" dirty="0">
                    <a:cs typeface="微软雅黑" panose="020B0503020204020204" pitchFamily="34" charset="-122"/>
                  </a:rPr>
                  <a:t>。</a:t>
                </a:r>
                <a:endParaRPr lang="zh-CN" altLang="en-US" sz="2600" dirty="0">
                  <a:cs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4" name="Text 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210402" y="5273040"/>
                <a:ext cx="4174893" cy="629920"/>
              </a:xfrm>
              <a:prstGeom prst="rect">
                <a:avLst/>
              </a:prstGeom>
              <a:blipFill rotWithShape="1">
                <a:blip r:embed="rId6" cstate="print"/>
                <a:stretch>
                  <a:fillRect l="-2" r="12"/>
                </a:stretch>
              </a:blipFill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 Box 35"/>
          <p:cNvSpPr txBox="1">
            <a:spLocks noChangeArrowheads="1"/>
          </p:cNvSpPr>
          <p:nvPr/>
        </p:nvSpPr>
        <p:spPr bwMode="auto">
          <a:xfrm>
            <a:off x="3065145" y="5273040"/>
            <a:ext cx="3450590" cy="62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ts val="4200"/>
              </a:lnSpc>
            </a:pPr>
            <a:r>
              <a:rPr lang="zh-CN" altLang="en-US" sz="2600" dirty="0" smtClean="0">
                <a:solidFill>
                  <a:srgbClr val="0070C0"/>
                </a:solidFill>
                <a:cs typeface="微软雅黑" panose="020B0503020204020204" pitchFamily="34" charset="-122"/>
              </a:rPr>
              <a:t>相当于把原数除以</a:t>
            </a:r>
            <a:r>
              <a:rPr lang="en-US" altLang="zh-CN" sz="2600" dirty="0" smtClean="0">
                <a:solidFill>
                  <a:srgbClr val="FF0000"/>
                </a:solidFill>
                <a:cs typeface="微软雅黑" panose="020B0503020204020204" pitchFamily="34" charset="-122"/>
              </a:rPr>
              <a:t>10</a:t>
            </a:r>
            <a:r>
              <a:rPr lang="en-US" altLang="zh-CN" sz="2600" dirty="0" smtClean="0">
                <a:solidFill>
                  <a:srgbClr val="0070C0"/>
                </a:solidFill>
                <a:cs typeface="微软雅黑" panose="020B0503020204020204" pitchFamily="34" charset="-122"/>
              </a:rPr>
              <a:t>,</a:t>
            </a:r>
            <a:endParaRPr lang="zh-CN" altLang="en-US" sz="2600" dirty="0">
              <a:solidFill>
                <a:srgbClr val="0070C0"/>
              </a:solidFill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 bldLvl="0" animBg="1"/>
      <p:bldP spid="25" grpId="0" bldLvl="0" animBg="1"/>
      <p:bldP spid="26" grpId="0"/>
      <p:bldP spid="30" grpId="0" bldLvl="0" animBg="1"/>
      <p:bldP spid="30" grpId="1" bldLvl="0" animBg="1"/>
      <p:bldP spid="31" grpId="0" bldLvl="0" animBg="1"/>
      <p:bldP spid="31" grpId="1" bldLvl="0" animBg="1"/>
      <p:bldP spid="33" grpId="0" bldLvl="0" animBg="1"/>
      <p:bldP spid="33" grpId="1" bldLvl="0" animBg="1"/>
      <p:bldP spid="34" grpId="0" bldLvl="0" animBg="1"/>
      <p:bldP spid="34" grpId="1" bldLvl="0" animBg="1"/>
      <p:bldP spid="35" grpId="0" bldLvl="0" animBg="1"/>
      <p:bldP spid="35" grpId="1" bldLvl="0" animBg="1"/>
      <p:bldP spid="36" grpId="0" bldLvl="0" animBg="1"/>
      <p:bldP spid="36" grpId="1" bldLvl="0" animBg="1"/>
      <p:bldP spid="3" grpId="0"/>
      <p:bldP spid="4" grpId="0" animBg="1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0" name="圆角矩形 9"/>
          <p:cNvSpPr/>
          <p:nvPr/>
        </p:nvSpPr>
        <p:spPr>
          <a:xfrm>
            <a:off x="3532505" y="2240280"/>
            <a:ext cx="4210050" cy="21748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35"/>
          <p:cNvSpPr txBox="1">
            <a:spLocks noChangeArrowheads="1"/>
          </p:cNvSpPr>
          <p:nvPr/>
        </p:nvSpPr>
        <p:spPr bwMode="auto">
          <a:xfrm>
            <a:off x="3804920" y="2173605"/>
            <a:ext cx="16344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0.009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</a:t>
            </a:r>
          </a:p>
        </p:txBody>
      </p:sp>
      <p:sp>
        <p:nvSpPr>
          <p:cNvPr id="7" name="Text Box 35"/>
          <p:cNvSpPr txBox="1">
            <a:spLocks noChangeArrowheads="1"/>
          </p:cNvSpPr>
          <p:nvPr/>
        </p:nvSpPr>
        <p:spPr bwMode="auto">
          <a:xfrm>
            <a:off x="4025265" y="2728595"/>
            <a:ext cx="14605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0.09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</a:t>
            </a:r>
            <a:endParaRPr lang="en-US" altLang="zh-CN" dirty="0"/>
          </a:p>
        </p:txBody>
      </p:sp>
      <p:sp>
        <p:nvSpPr>
          <p:cNvPr id="8" name="Text Box 35"/>
          <p:cNvSpPr txBox="1">
            <a:spLocks noChangeArrowheads="1"/>
          </p:cNvSpPr>
          <p:nvPr/>
        </p:nvSpPr>
        <p:spPr bwMode="auto">
          <a:xfrm>
            <a:off x="4230370" y="3341370"/>
            <a:ext cx="111950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0.9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</a:t>
            </a:r>
            <a:endParaRPr lang="en-US" altLang="zh-CN" dirty="0"/>
          </a:p>
        </p:txBody>
      </p:sp>
      <p:sp>
        <p:nvSpPr>
          <p:cNvPr id="9" name="Text Box 35"/>
          <p:cNvSpPr txBox="1">
            <a:spLocks noChangeArrowheads="1"/>
          </p:cNvSpPr>
          <p:nvPr/>
        </p:nvSpPr>
        <p:spPr bwMode="auto">
          <a:xfrm>
            <a:off x="4545330" y="3893185"/>
            <a:ext cx="9785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9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</a:t>
            </a:r>
            <a:endParaRPr lang="en-US" altLang="zh-CN" dirty="0"/>
          </a:p>
        </p:txBody>
      </p:sp>
      <p:sp>
        <p:nvSpPr>
          <p:cNvPr id="11" name="Text Box 35"/>
          <p:cNvSpPr txBox="1">
            <a:spLocks noChangeArrowheads="1"/>
          </p:cNvSpPr>
          <p:nvPr/>
        </p:nvSpPr>
        <p:spPr bwMode="auto">
          <a:xfrm>
            <a:off x="5190132" y="2173643"/>
            <a:ext cx="1429296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 smtClean="0"/>
              <a:t>=</a:t>
            </a:r>
            <a:r>
              <a:rPr lang="en-US" altLang="zh-CN" baseline="-25000" dirty="0" smtClean="0"/>
              <a:t> </a:t>
            </a:r>
            <a:r>
              <a:rPr lang="en-US" altLang="zh-CN" dirty="0" smtClean="0"/>
              <a:t>9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mm</a:t>
            </a:r>
            <a:r>
              <a:rPr lang="en-US" altLang="zh-CN" dirty="0" smtClean="0"/>
              <a:t> </a:t>
            </a:r>
          </a:p>
        </p:txBody>
      </p:sp>
      <p:sp>
        <p:nvSpPr>
          <p:cNvPr id="12" name="Text Box 35"/>
          <p:cNvSpPr txBox="1">
            <a:spLocks noChangeArrowheads="1"/>
          </p:cNvSpPr>
          <p:nvPr/>
        </p:nvSpPr>
        <p:spPr bwMode="auto">
          <a:xfrm>
            <a:off x="5189855" y="2728595"/>
            <a:ext cx="157734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=90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mm</a:t>
            </a:r>
            <a:r>
              <a:rPr lang="en-US" altLang="zh-CN" dirty="0"/>
              <a:t> </a:t>
            </a:r>
          </a:p>
        </p:txBody>
      </p:sp>
      <p:sp>
        <p:nvSpPr>
          <p:cNvPr id="14" name="Text Box 35"/>
          <p:cNvSpPr txBox="1">
            <a:spLocks noChangeArrowheads="1"/>
          </p:cNvSpPr>
          <p:nvPr/>
        </p:nvSpPr>
        <p:spPr bwMode="auto">
          <a:xfrm>
            <a:off x="5189855" y="3341370"/>
            <a:ext cx="17487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=900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mm</a:t>
            </a:r>
            <a:r>
              <a:rPr lang="en-US" altLang="zh-CN" dirty="0"/>
              <a:t> </a:t>
            </a:r>
          </a:p>
        </p:txBody>
      </p:sp>
      <p:sp>
        <p:nvSpPr>
          <p:cNvPr id="15" name="Text Box 35"/>
          <p:cNvSpPr txBox="1">
            <a:spLocks noChangeArrowheads="1"/>
          </p:cNvSpPr>
          <p:nvPr/>
        </p:nvSpPr>
        <p:spPr bwMode="auto">
          <a:xfrm>
            <a:off x="5189855" y="3893185"/>
            <a:ext cx="21259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=9000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mm</a:t>
            </a:r>
            <a:r>
              <a:rPr lang="en-US" altLang="zh-CN" dirty="0"/>
              <a:t> </a:t>
            </a:r>
          </a:p>
        </p:txBody>
      </p:sp>
      <p:sp>
        <p:nvSpPr>
          <p:cNvPr id="16" name="Text Box 35"/>
          <p:cNvSpPr txBox="1">
            <a:spLocks noChangeArrowheads="1"/>
          </p:cNvSpPr>
          <p:nvPr/>
        </p:nvSpPr>
        <p:spPr bwMode="auto">
          <a:xfrm>
            <a:off x="622500" y="1374514"/>
            <a:ext cx="833616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cs typeface="微软雅黑" panose="020B0503020204020204" pitchFamily="34" charset="-122"/>
              </a:rPr>
              <a:t>小组讨论</a:t>
            </a:r>
            <a:r>
              <a:rPr lang="en-US" altLang="zh-CN" sz="3200" dirty="0" smtClean="0">
                <a:solidFill>
                  <a:srgbClr val="FF0000"/>
                </a:solidFill>
                <a:cs typeface="微软雅黑" panose="020B0503020204020204" pitchFamily="34" charset="-122"/>
              </a:rPr>
              <a:t>:</a:t>
            </a:r>
            <a:r>
              <a:rPr lang="zh-CN" altLang="en-US" sz="3200" dirty="0" smtClean="0">
                <a:cs typeface="微软雅黑" panose="020B0503020204020204" pitchFamily="34" charset="-122"/>
              </a:rPr>
              <a:t>从</a:t>
            </a:r>
            <a:r>
              <a:rPr lang="zh-CN" altLang="en-US" sz="3200" dirty="0" smtClean="0">
                <a:cs typeface="微软雅黑" panose="020B0503020204020204" pitchFamily="34" charset="-122"/>
                <a:sym typeface="+mn-ea"/>
              </a:rPr>
              <a:t>下</a:t>
            </a:r>
            <a:r>
              <a:rPr lang="zh-CN" altLang="en-US" sz="3200" dirty="0" smtClean="0">
                <a:cs typeface="微软雅黑" panose="020B0503020204020204" pitchFamily="34" charset="-122"/>
              </a:rPr>
              <a:t>往</a:t>
            </a:r>
            <a:r>
              <a:rPr lang="zh-CN" altLang="en-US" sz="3200" dirty="0" smtClean="0">
                <a:cs typeface="微软雅黑" panose="020B0503020204020204" pitchFamily="34" charset="-122"/>
                <a:sym typeface="+mn-ea"/>
              </a:rPr>
              <a:t>上</a:t>
            </a:r>
            <a:r>
              <a:rPr lang="zh-CN" altLang="en-US" sz="3200" dirty="0" smtClean="0">
                <a:cs typeface="微软雅黑" panose="020B0503020204020204" pitchFamily="34" charset="-122"/>
              </a:rPr>
              <a:t>观察</a:t>
            </a:r>
            <a:r>
              <a:rPr lang="en-US" altLang="zh-CN" sz="3200" dirty="0" smtClean="0">
                <a:cs typeface="微软雅黑" panose="020B0503020204020204" pitchFamily="34" charset="-122"/>
              </a:rPr>
              <a:t>,</a:t>
            </a:r>
            <a:r>
              <a:rPr lang="zh-CN" altLang="en-US" sz="3200" dirty="0" smtClean="0">
                <a:cs typeface="微软雅黑" panose="020B0503020204020204" pitchFamily="34" charset="-122"/>
              </a:rPr>
              <a:t>你发现了什么规律</a:t>
            </a:r>
            <a:r>
              <a:rPr lang="en-US" altLang="zh-CN" sz="3200" dirty="0" smtClean="0">
                <a:cs typeface="微软雅黑" panose="020B0503020204020204" pitchFamily="34" charset="-122"/>
              </a:rPr>
              <a:t>?</a:t>
            </a:r>
          </a:p>
        </p:txBody>
      </p:sp>
      <p:sp>
        <p:nvSpPr>
          <p:cNvPr id="21" name="圆角矩形 20"/>
          <p:cNvSpPr/>
          <p:nvPr/>
        </p:nvSpPr>
        <p:spPr>
          <a:xfrm>
            <a:off x="1021080" y="4643755"/>
            <a:ext cx="2511425" cy="504190"/>
          </a:xfrm>
          <a:prstGeom prst="roundRect">
            <a:avLst/>
          </a:prstGeom>
          <a:solidFill>
            <a:srgbClr val="85D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小数点向左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Line 18"/>
          <p:cNvSpPr>
            <a:spLocks noChangeShapeType="1"/>
          </p:cNvSpPr>
          <p:nvPr/>
        </p:nvSpPr>
        <p:spPr bwMode="auto">
          <a:xfrm flipH="1" flipV="1">
            <a:off x="3406140" y="2240280"/>
            <a:ext cx="635" cy="18827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2854985" y="2240110"/>
            <a:ext cx="551815" cy="19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9pPr>
          </a:lstStyle>
          <a:p>
            <a:pPr algn="l" eaLnBrk="1" hangingPunct="1"/>
            <a:r>
              <a:rPr lang="zh-CN" altLang="en-US" sz="2400" b="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zh-CN" altLang="en-US" sz="2400" b="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en-US" sz="2400" b="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往</a:t>
            </a:r>
            <a:r>
              <a:rPr lang="zh-CN" altLang="en-US" sz="2400" b="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上</a:t>
            </a:r>
            <a:r>
              <a:rPr lang="zh-CN" altLang="en-US" sz="2400" b="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观察</a:t>
            </a:r>
          </a:p>
        </p:txBody>
      </p:sp>
      <p:sp>
        <p:nvSpPr>
          <p:cNvPr id="30" name="AutoShape 7"/>
          <p:cNvSpPr>
            <a:spLocks noChangeArrowheads="1"/>
          </p:cNvSpPr>
          <p:nvPr/>
        </p:nvSpPr>
        <p:spPr bwMode="auto">
          <a:xfrm flipV="1">
            <a:off x="3880485" y="2887980"/>
            <a:ext cx="254000" cy="1351915"/>
          </a:xfrm>
          <a:prstGeom prst="curvedRightArrow">
            <a:avLst>
              <a:gd name="adj1" fmla="val 45014"/>
              <a:gd name="adj2" fmla="val 90027"/>
              <a:gd name="adj3" fmla="val 33333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AutoShape 8"/>
          <p:cNvSpPr>
            <a:spLocks noChangeArrowheads="1"/>
          </p:cNvSpPr>
          <p:nvPr/>
        </p:nvSpPr>
        <p:spPr bwMode="auto">
          <a:xfrm flipV="1">
            <a:off x="7002145" y="2875280"/>
            <a:ext cx="269875" cy="1364615"/>
          </a:xfrm>
          <a:prstGeom prst="curvedLeftArrow">
            <a:avLst>
              <a:gd name="adj1" fmla="val 47624"/>
              <a:gd name="adj2" fmla="val 95249"/>
              <a:gd name="adj3" fmla="val 33333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AutoShape 7"/>
          <p:cNvSpPr>
            <a:spLocks noChangeArrowheads="1"/>
          </p:cNvSpPr>
          <p:nvPr/>
        </p:nvSpPr>
        <p:spPr bwMode="auto">
          <a:xfrm flipV="1">
            <a:off x="3653790" y="2386330"/>
            <a:ext cx="226695" cy="1205865"/>
          </a:xfrm>
          <a:prstGeom prst="curvedRightArrow">
            <a:avLst>
              <a:gd name="adj1" fmla="val 45014"/>
              <a:gd name="adj2" fmla="val 90027"/>
              <a:gd name="adj3" fmla="val 33333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AutoShape 8"/>
          <p:cNvSpPr>
            <a:spLocks noChangeArrowheads="1"/>
          </p:cNvSpPr>
          <p:nvPr/>
        </p:nvSpPr>
        <p:spPr bwMode="auto">
          <a:xfrm flipV="1">
            <a:off x="6767195" y="2327275"/>
            <a:ext cx="234950" cy="1277620"/>
          </a:xfrm>
          <a:prstGeom prst="curvedLeftArrow">
            <a:avLst>
              <a:gd name="adj1" fmla="val 47624"/>
              <a:gd name="adj2" fmla="val 95249"/>
              <a:gd name="adj3" fmla="val 33333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35"/>
          <p:cNvSpPr txBox="1">
            <a:spLocks noChangeArrowheads="1"/>
          </p:cNvSpPr>
          <p:nvPr/>
        </p:nvSpPr>
        <p:spPr bwMode="auto">
          <a:xfrm>
            <a:off x="1602847" y="5273040"/>
            <a:ext cx="1637254" cy="62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ts val="4200"/>
              </a:lnSpc>
            </a:pPr>
            <a:r>
              <a:rPr lang="zh-CN" altLang="en-US" sz="2600" dirty="0" smtClean="0">
                <a:cs typeface="微软雅黑" panose="020B0503020204020204" pitchFamily="34" charset="-122"/>
              </a:rPr>
              <a:t>移动一位</a:t>
            </a:r>
            <a:r>
              <a:rPr lang="en-US" altLang="zh-CN" sz="2600" dirty="0" smtClean="0">
                <a:cs typeface="微软雅黑" panose="020B0503020204020204" pitchFamily="34" charset="-122"/>
              </a:rPr>
              <a:t>,</a:t>
            </a:r>
            <a:endParaRPr lang="zh-CN" altLang="en-US" sz="2600" dirty="0">
              <a:cs typeface="微软雅黑" panose="020B0503020204020204" pitchFamily="34" charset="-122"/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4" name="Text Box 35"/>
              <p:cNvSpPr txBox="1">
                <a:spLocks noChangeArrowheads="1"/>
              </p:cNvSpPr>
              <p:nvPr/>
            </p:nvSpPr>
            <p:spPr bwMode="auto">
              <a:xfrm>
                <a:off x="6210402" y="5273040"/>
                <a:ext cx="4174893" cy="6299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lnSpc>
                    <a:spcPts val="3800"/>
                  </a:lnSpc>
                  <a:defRPr sz="28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>
                  <a:lnSpc>
                    <a:spcPts val="4200"/>
                  </a:lnSpc>
                </a:pPr>
                <a:r>
                  <a:rPr lang="zh-CN" altLang="en-US" sz="2600" dirty="0" smtClean="0">
                    <a:cs typeface="微软雅黑" panose="020B0503020204020204" pitchFamily="34" charset="-122"/>
                  </a:rPr>
                  <a:t>小数就缩小到原数的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en-US" sz="2600" dirty="0">
                    <a:cs typeface="微软雅黑" panose="020B0503020204020204" pitchFamily="34" charset="-122"/>
                  </a:rPr>
                  <a:t>。</a:t>
                </a:r>
                <a:endParaRPr lang="zh-CN" altLang="en-US" sz="2600" dirty="0">
                  <a:cs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4" name="Text 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210402" y="5273040"/>
                <a:ext cx="4174893" cy="629920"/>
              </a:xfrm>
              <a:prstGeom prst="rect">
                <a:avLst/>
              </a:prstGeom>
              <a:blipFill rotWithShape="1">
                <a:blip r:embed="rId6" cstate="print"/>
                <a:stretch>
                  <a:fillRect l="-2" r="12"/>
                </a:stretch>
              </a:blipFill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 Box 35"/>
          <p:cNvSpPr txBox="1">
            <a:spLocks noChangeArrowheads="1"/>
          </p:cNvSpPr>
          <p:nvPr/>
        </p:nvSpPr>
        <p:spPr bwMode="auto">
          <a:xfrm>
            <a:off x="3065145" y="5273040"/>
            <a:ext cx="3450590" cy="62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ts val="4200"/>
              </a:lnSpc>
            </a:pPr>
            <a:r>
              <a:rPr lang="zh-CN" altLang="en-US" sz="2600" dirty="0" smtClean="0">
                <a:solidFill>
                  <a:srgbClr val="0070C0"/>
                </a:solidFill>
                <a:cs typeface="微软雅黑" panose="020B0503020204020204" pitchFamily="34" charset="-122"/>
              </a:rPr>
              <a:t>相当于把原数除以</a:t>
            </a:r>
            <a:r>
              <a:rPr lang="en-US" altLang="zh-CN" sz="2600" dirty="0" smtClean="0">
                <a:solidFill>
                  <a:srgbClr val="FF0000"/>
                </a:solidFill>
                <a:cs typeface="微软雅黑" panose="020B0503020204020204" pitchFamily="34" charset="-122"/>
              </a:rPr>
              <a:t>10</a:t>
            </a:r>
            <a:r>
              <a:rPr lang="en-US" altLang="zh-CN" sz="2600" dirty="0" smtClean="0">
                <a:solidFill>
                  <a:srgbClr val="0070C0"/>
                </a:solidFill>
                <a:cs typeface="微软雅黑" panose="020B0503020204020204" pitchFamily="34" charset="-122"/>
              </a:rPr>
              <a:t>,</a:t>
            </a:r>
            <a:endParaRPr lang="zh-CN" altLang="en-US" sz="2600" dirty="0">
              <a:solidFill>
                <a:srgbClr val="0070C0"/>
              </a:solidFill>
              <a:cs typeface="微软雅黑" panose="020B0503020204020204" pitchFamily="34" charset="-122"/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5" name="Text Box 35"/>
              <p:cNvSpPr txBox="1">
                <a:spLocks noChangeArrowheads="1"/>
              </p:cNvSpPr>
              <p:nvPr/>
            </p:nvSpPr>
            <p:spPr bwMode="auto">
              <a:xfrm>
                <a:off x="1602844" y="5996113"/>
                <a:ext cx="8782451" cy="6299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lnSpc>
                    <a:spcPts val="3800"/>
                  </a:lnSpc>
                  <a:defRPr sz="28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>
                  <a:lnSpc>
                    <a:spcPts val="4200"/>
                  </a:lnSpc>
                </a:pPr>
                <a:r>
                  <a:rPr lang="zh-CN" altLang="en-US" sz="2600" dirty="0" smtClean="0">
                    <a:cs typeface="微软雅黑" panose="020B0503020204020204" pitchFamily="34" charset="-122"/>
                  </a:rPr>
                  <a:t>移动两位</a:t>
                </a:r>
                <a:r>
                  <a:rPr lang="en-US" altLang="zh-CN" sz="2600" dirty="0" smtClean="0">
                    <a:cs typeface="微软雅黑" panose="020B0503020204020204" pitchFamily="34" charset="-122"/>
                  </a:rPr>
                  <a:t>,</a:t>
                </a:r>
                <a:r>
                  <a:rPr lang="zh-CN" altLang="en-US" sz="2600" dirty="0" smtClean="0">
                    <a:cs typeface="微软雅黑" panose="020B0503020204020204" pitchFamily="34" charset="-122"/>
                  </a:rPr>
                  <a:t>相当于把原数除以</a:t>
                </a:r>
                <a:r>
                  <a:rPr lang="en-US" altLang="zh-CN" sz="2600" dirty="0" smtClean="0">
                    <a:solidFill>
                      <a:srgbClr val="FF0000"/>
                    </a:solidFill>
                    <a:cs typeface="微软雅黑" panose="020B0503020204020204" pitchFamily="34" charset="-122"/>
                  </a:rPr>
                  <a:t>100</a:t>
                </a:r>
                <a:r>
                  <a:rPr lang="en-US" altLang="zh-CN" sz="2600" dirty="0" smtClean="0">
                    <a:cs typeface="微软雅黑" panose="020B0503020204020204" pitchFamily="34" charset="-122"/>
                  </a:rPr>
                  <a:t>,</a:t>
                </a:r>
                <a:r>
                  <a:rPr lang="zh-CN" altLang="en-US" sz="2600" dirty="0" smtClean="0">
                    <a:cs typeface="微软雅黑" panose="020B0503020204020204" pitchFamily="34" charset="-122"/>
                  </a:rPr>
                  <a:t>小数就缩小到原数的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i="0" smtClean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0</m:t>
                        </m:r>
                      </m:den>
                    </m:f>
                  </m:oMath>
                </a14:m>
                <a:r>
                  <a:rPr lang="zh-CN" altLang="en-US" sz="2600" dirty="0" smtClean="0">
                    <a:cs typeface="微软雅黑" panose="020B0503020204020204" pitchFamily="34" charset="-122"/>
                  </a:rPr>
                  <a:t>。</a:t>
                </a:r>
                <a:endParaRPr lang="zh-CN" altLang="en-US" sz="2600" dirty="0">
                  <a:cs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5" name="Text 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02844" y="5996113"/>
                <a:ext cx="8782451" cy="629920"/>
              </a:xfrm>
              <a:prstGeom prst="rect">
                <a:avLst/>
              </a:prstGeom>
              <a:blipFill rotWithShape="1">
                <a:blip r:embed="rId7" cstate="print"/>
                <a:stretch>
                  <a:fillRect l="-1" t="-70" r="6" b="70"/>
                </a:stretch>
              </a:blipFill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0" grpId="1" bldLvl="0" animBg="1"/>
      <p:bldP spid="31" grpId="0" bldLvl="0" animBg="1"/>
      <p:bldP spid="31" grpId="1" bldLvl="0" animBg="1"/>
      <p:bldP spid="33" grpId="0" bldLvl="0" animBg="1"/>
      <p:bldP spid="33" grpId="1" bldLvl="0" animBg="1"/>
      <p:bldP spid="34" grpId="0" bldLvl="0" animBg="1"/>
      <p:bldP spid="34" grpId="1" bldLvl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5" name="图片 14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2" name="图片 11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pic>
        <p:nvPicPr>
          <p:cNvPr id="136" name="图片 13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59715" y="3249563"/>
            <a:ext cx="2352664" cy="3172880"/>
          </a:xfrm>
          <a:prstGeom prst="rect">
            <a:avLst/>
          </a:prstGeom>
        </p:spPr>
      </p:pic>
      <p:sp>
        <p:nvSpPr>
          <p:cNvPr id="137" name="矩形 136"/>
          <p:cNvSpPr/>
          <p:nvPr/>
        </p:nvSpPr>
        <p:spPr>
          <a:xfrm>
            <a:off x="1219273" y="1298560"/>
            <a:ext cx="450417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0.4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米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=(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分米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1219273" y="2234550"/>
            <a:ext cx="450417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0.06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米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=(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毫米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9" name="矩形 138"/>
          <p:cNvSpPr/>
          <p:nvPr/>
        </p:nvSpPr>
        <p:spPr>
          <a:xfrm>
            <a:off x="1219273" y="3170540"/>
            <a:ext cx="604867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分米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=(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厘米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=(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毫米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1219273" y="4106530"/>
            <a:ext cx="6372101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0.6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米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=(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厘米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=(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毫米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1219273" y="5042520"/>
            <a:ext cx="784887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米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=(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分米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=(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厘米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=(     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 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毫米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2" name="矩形 141"/>
          <p:cNvSpPr/>
          <p:nvPr/>
        </p:nvSpPr>
        <p:spPr>
          <a:xfrm>
            <a:off x="2950897" y="1298352"/>
            <a:ext cx="4210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</a:p>
        </p:txBody>
      </p:sp>
      <p:sp>
        <p:nvSpPr>
          <p:cNvPr id="143" name="矩形 142"/>
          <p:cNvSpPr/>
          <p:nvPr/>
        </p:nvSpPr>
        <p:spPr>
          <a:xfrm>
            <a:off x="3066098" y="2201565"/>
            <a:ext cx="65913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</a:p>
        </p:txBody>
      </p:sp>
      <p:sp>
        <p:nvSpPr>
          <p:cNvPr id="144" name="矩形 143"/>
          <p:cNvSpPr/>
          <p:nvPr/>
        </p:nvSpPr>
        <p:spPr>
          <a:xfrm>
            <a:off x="2872299" y="3126547"/>
            <a:ext cx="65913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</a:p>
        </p:txBody>
      </p:sp>
      <p:sp>
        <p:nvSpPr>
          <p:cNvPr id="145" name="矩形 144"/>
          <p:cNvSpPr/>
          <p:nvPr/>
        </p:nvSpPr>
        <p:spPr>
          <a:xfrm>
            <a:off x="4956322" y="3126547"/>
            <a:ext cx="8972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</a:t>
            </a:r>
          </a:p>
        </p:txBody>
      </p:sp>
      <p:sp>
        <p:nvSpPr>
          <p:cNvPr id="146" name="矩形 145"/>
          <p:cNvSpPr/>
          <p:nvPr/>
        </p:nvSpPr>
        <p:spPr>
          <a:xfrm>
            <a:off x="2832325" y="4106416"/>
            <a:ext cx="65913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</a:p>
        </p:txBody>
      </p:sp>
      <p:sp>
        <p:nvSpPr>
          <p:cNvPr id="147" name="矩形 146"/>
          <p:cNvSpPr/>
          <p:nvPr/>
        </p:nvSpPr>
        <p:spPr>
          <a:xfrm>
            <a:off x="4898568" y="4106416"/>
            <a:ext cx="8972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</a:p>
        </p:txBody>
      </p:sp>
      <p:sp>
        <p:nvSpPr>
          <p:cNvPr id="148" name="矩形 147"/>
          <p:cNvSpPr/>
          <p:nvPr/>
        </p:nvSpPr>
        <p:spPr>
          <a:xfrm>
            <a:off x="2478969" y="5086082"/>
            <a:ext cx="65913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</a:p>
        </p:txBody>
      </p:sp>
      <p:sp>
        <p:nvSpPr>
          <p:cNvPr id="149" name="矩形 148"/>
          <p:cNvSpPr/>
          <p:nvPr/>
        </p:nvSpPr>
        <p:spPr>
          <a:xfrm>
            <a:off x="4589027" y="5086082"/>
            <a:ext cx="8972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</a:p>
        </p:txBody>
      </p:sp>
      <p:sp>
        <p:nvSpPr>
          <p:cNvPr id="150" name="矩形 149"/>
          <p:cNvSpPr/>
          <p:nvPr/>
        </p:nvSpPr>
        <p:spPr>
          <a:xfrm>
            <a:off x="6773667" y="5086082"/>
            <a:ext cx="1135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  <p:bldP spid="143" grpId="0"/>
      <p:bldP spid="144" grpId="0"/>
      <p:bldP spid="145" grpId="0"/>
      <p:bldP spid="146" grpId="0"/>
      <p:bldP spid="147" grpId="0"/>
      <p:bldP spid="148" grpId="0"/>
      <p:bldP spid="149" grpId="0"/>
      <p:bldP spid="15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0" name="圆角矩形 9"/>
          <p:cNvSpPr/>
          <p:nvPr/>
        </p:nvSpPr>
        <p:spPr>
          <a:xfrm>
            <a:off x="4748530" y="2226945"/>
            <a:ext cx="4210050" cy="21748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35"/>
          <p:cNvSpPr txBox="1">
            <a:spLocks noChangeArrowheads="1"/>
          </p:cNvSpPr>
          <p:nvPr/>
        </p:nvSpPr>
        <p:spPr bwMode="auto">
          <a:xfrm>
            <a:off x="5020945" y="2160270"/>
            <a:ext cx="16344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0.009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</a:t>
            </a:r>
          </a:p>
        </p:txBody>
      </p:sp>
      <p:sp>
        <p:nvSpPr>
          <p:cNvPr id="7" name="Text Box 35"/>
          <p:cNvSpPr txBox="1">
            <a:spLocks noChangeArrowheads="1"/>
          </p:cNvSpPr>
          <p:nvPr/>
        </p:nvSpPr>
        <p:spPr bwMode="auto">
          <a:xfrm>
            <a:off x="5241290" y="2715260"/>
            <a:ext cx="14605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0.09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</a:t>
            </a:r>
            <a:endParaRPr lang="en-US" altLang="zh-CN" dirty="0"/>
          </a:p>
        </p:txBody>
      </p:sp>
      <p:sp>
        <p:nvSpPr>
          <p:cNvPr id="8" name="Text Box 35"/>
          <p:cNvSpPr txBox="1">
            <a:spLocks noChangeArrowheads="1"/>
          </p:cNvSpPr>
          <p:nvPr/>
        </p:nvSpPr>
        <p:spPr bwMode="auto">
          <a:xfrm>
            <a:off x="5446395" y="3328035"/>
            <a:ext cx="111950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0.9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</a:t>
            </a:r>
            <a:endParaRPr lang="en-US" altLang="zh-CN" dirty="0"/>
          </a:p>
        </p:txBody>
      </p:sp>
      <p:sp>
        <p:nvSpPr>
          <p:cNvPr id="9" name="Text Box 35"/>
          <p:cNvSpPr txBox="1">
            <a:spLocks noChangeArrowheads="1"/>
          </p:cNvSpPr>
          <p:nvPr/>
        </p:nvSpPr>
        <p:spPr bwMode="auto">
          <a:xfrm>
            <a:off x="5761355" y="3879850"/>
            <a:ext cx="9785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9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</a:t>
            </a:r>
            <a:endParaRPr lang="en-US" altLang="zh-CN" dirty="0"/>
          </a:p>
        </p:txBody>
      </p:sp>
      <p:sp>
        <p:nvSpPr>
          <p:cNvPr id="11" name="Text Box 35"/>
          <p:cNvSpPr txBox="1">
            <a:spLocks noChangeArrowheads="1"/>
          </p:cNvSpPr>
          <p:nvPr/>
        </p:nvSpPr>
        <p:spPr bwMode="auto">
          <a:xfrm>
            <a:off x="6406157" y="2160308"/>
            <a:ext cx="1429296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 smtClean="0"/>
              <a:t>=</a:t>
            </a:r>
            <a:r>
              <a:rPr lang="en-US" altLang="zh-CN" baseline="-25000" dirty="0" smtClean="0"/>
              <a:t> </a:t>
            </a:r>
            <a:r>
              <a:rPr lang="en-US" altLang="zh-CN" dirty="0" smtClean="0"/>
              <a:t>9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mm</a:t>
            </a:r>
            <a:r>
              <a:rPr lang="en-US" altLang="zh-CN" dirty="0" smtClean="0"/>
              <a:t> </a:t>
            </a:r>
          </a:p>
        </p:txBody>
      </p:sp>
      <p:sp>
        <p:nvSpPr>
          <p:cNvPr id="12" name="Text Box 35"/>
          <p:cNvSpPr txBox="1">
            <a:spLocks noChangeArrowheads="1"/>
          </p:cNvSpPr>
          <p:nvPr/>
        </p:nvSpPr>
        <p:spPr bwMode="auto">
          <a:xfrm>
            <a:off x="6405880" y="2715260"/>
            <a:ext cx="157734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=90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mm</a:t>
            </a:r>
            <a:r>
              <a:rPr lang="en-US" altLang="zh-CN" dirty="0"/>
              <a:t> </a:t>
            </a:r>
          </a:p>
        </p:txBody>
      </p:sp>
      <p:sp>
        <p:nvSpPr>
          <p:cNvPr id="14" name="Text Box 35"/>
          <p:cNvSpPr txBox="1">
            <a:spLocks noChangeArrowheads="1"/>
          </p:cNvSpPr>
          <p:nvPr/>
        </p:nvSpPr>
        <p:spPr bwMode="auto">
          <a:xfrm>
            <a:off x="6405880" y="3328035"/>
            <a:ext cx="17487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=900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mm</a:t>
            </a:r>
            <a:r>
              <a:rPr lang="en-US" altLang="zh-CN" dirty="0"/>
              <a:t> </a:t>
            </a:r>
          </a:p>
        </p:txBody>
      </p:sp>
      <p:sp>
        <p:nvSpPr>
          <p:cNvPr id="15" name="Text Box 35"/>
          <p:cNvSpPr txBox="1">
            <a:spLocks noChangeArrowheads="1"/>
          </p:cNvSpPr>
          <p:nvPr/>
        </p:nvSpPr>
        <p:spPr bwMode="auto">
          <a:xfrm>
            <a:off x="6405880" y="3879850"/>
            <a:ext cx="21259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en-US" altLang="zh-CN" dirty="0"/>
              <a:t>=9000</a:t>
            </a:r>
            <a:r>
              <a:rPr lang="en-US" altLang="zh-CN" i="1" dirty="0">
                <a:latin typeface="Times New Roman" panose="02020603050405020304" charset="0"/>
                <a:cs typeface="Times New Roman" panose="02020603050405020304" charset="0"/>
              </a:rPr>
              <a:t>mm</a:t>
            </a:r>
            <a:r>
              <a:rPr lang="en-US" altLang="zh-CN" dirty="0"/>
              <a:t> </a:t>
            </a:r>
          </a:p>
        </p:txBody>
      </p:sp>
      <p:sp>
        <p:nvSpPr>
          <p:cNvPr id="16" name="Text Box 35"/>
          <p:cNvSpPr txBox="1">
            <a:spLocks noChangeArrowheads="1"/>
          </p:cNvSpPr>
          <p:nvPr/>
        </p:nvSpPr>
        <p:spPr bwMode="auto">
          <a:xfrm>
            <a:off x="622500" y="1374514"/>
            <a:ext cx="833616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cs typeface="微软雅黑" panose="020B0503020204020204" pitchFamily="34" charset="-122"/>
              </a:rPr>
              <a:t>小组讨论</a:t>
            </a:r>
            <a:r>
              <a:rPr lang="en-US" altLang="zh-CN" sz="3200" dirty="0" smtClean="0">
                <a:solidFill>
                  <a:srgbClr val="FF0000"/>
                </a:solidFill>
                <a:cs typeface="微软雅黑" panose="020B0503020204020204" pitchFamily="34" charset="-122"/>
              </a:rPr>
              <a:t>:</a:t>
            </a:r>
            <a:r>
              <a:rPr lang="zh-CN" altLang="en-US" sz="3200" dirty="0" smtClean="0">
                <a:cs typeface="微软雅黑" panose="020B0503020204020204" pitchFamily="34" charset="-122"/>
              </a:rPr>
              <a:t>从</a:t>
            </a:r>
            <a:r>
              <a:rPr lang="zh-CN" altLang="en-US" sz="3200" dirty="0" smtClean="0">
                <a:cs typeface="微软雅黑" panose="020B0503020204020204" pitchFamily="34" charset="-122"/>
                <a:sym typeface="+mn-ea"/>
              </a:rPr>
              <a:t>下</a:t>
            </a:r>
            <a:r>
              <a:rPr lang="zh-CN" altLang="en-US" sz="3200" dirty="0" smtClean="0">
                <a:cs typeface="微软雅黑" panose="020B0503020204020204" pitchFamily="34" charset="-122"/>
              </a:rPr>
              <a:t>往</a:t>
            </a:r>
            <a:r>
              <a:rPr lang="zh-CN" altLang="en-US" sz="3200" dirty="0" smtClean="0">
                <a:cs typeface="微软雅黑" panose="020B0503020204020204" pitchFamily="34" charset="-122"/>
                <a:sym typeface="+mn-ea"/>
              </a:rPr>
              <a:t>上</a:t>
            </a:r>
            <a:r>
              <a:rPr lang="zh-CN" altLang="en-US" sz="3200" dirty="0" smtClean="0">
                <a:cs typeface="微软雅黑" panose="020B0503020204020204" pitchFamily="34" charset="-122"/>
              </a:rPr>
              <a:t>观察</a:t>
            </a:r>
            <a:r>
              <a:rPr lang="en-US" altLang="zh-CN" sz="3200" dirty="0" smtClean="0">
                <a:cs typeface="微软雅黑" panose="020B0503020204020204" pitchFamily="34" charset="-122"/>
              </a:rPr>
              <a:t>,</a:t>
            </a:r>
            <a:r>
              <a:rPr lang="zh-CN" altLang="en-US" sz="3200" dirty="0" smtClean="0">
                <a:cs typeface="微软雅黑" panose="020B0503020204020204" pitchFamily="34" charset="-122"/>
              </a:rPr>
              <a:t>你发现了什么规律</a:t>
            </a:r>
            <a:r>
              <a:rPr lang="en-US" altLang="zh-CN" sz="3200" dirty="0" smtClean="0">
                <a:cs typeface="微软雅黑" panose="020B0503020204020204" pitchFamily="34" charset="-122"/>
              </a:rPr>
              <a:t>?</a:t>
            </a:r>
          </a:p>
        </p:txBody>
      </p:sp>
      <p:sp>
        <p:nvSpPr>
          <p:cNvPr id="21" name="圆角矩形 20"/>
          <p:cNvSpPr/>
          <p:nvPr/>
        </p:nvSpPr>
        <p:spPr>
          <a:xfrm>
            <a:off x="1114425" y="3997325"/>
            <a:ext cx="2511425" cy="504190"/>
          </a:xfrm>
          <a:prstGeom prst="roundRect">
            <a:avLst/>
          </a:prstGeom>
          <a:solidFill>
            <a:srgbClr val="85D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小数点向左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Line 18"/>
          <p:cNvSpPr>
            <a:spLocks noChangeShapeType="1"/>
          </p:cNvSpPr>
          <p:nvPr/>
        </p:nvSpPr>
        <p:spPr bwMode="auto">
          <a:xfrm flipH="1" flipV="1">
            <a:off x="4622165" y="2226945"/>
            <a:ext cx="635" cy="18827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4071010" y="2226775"/>
            <a:ext cx="551815" cy="19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defRPr>
            </a:lvl9pPr>
          </a:lstStyle>
          <a:p>
            <a:pPr algn="l" eaLnBrk="1" hangingPunct="1"/>
            <a:r>
              <a:rPr lang="zh-CN" altLang="en-US" sz="2400" b="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zh-CN" altLang="en-US" sz="2400" b="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en-US" sz="2400" b="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往</a:t>
            </a:r>
            <a:r>
              <a:rPr lang="zh-CN" altLang="en-US" sz="2400" b="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上</a:t>
            </a:r>
            <a:r>
              <a:rPr lang="zh-CN" altLang="en-US" sz="2400" b="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观察</a:t>
            </a:r>
          </a:p>
        </p:txBody>
      </p:sp>
      <p:sp>
        <p:nvSpPr>
          <p:cNvPr id="30" name="AutoShape 7"/>
          <p:cNvSpPr>
            <a:spLocks noChangeArrowheads="1"/>
          </p:cNvSpPr>
          <p:nvPr/>
        </p:nvSpPr>
        <p:spPr bwMode="auto">
          <a:xfrm flipV="1">
            <a:off x="4817110" y="2313940"/>
            <a:ext cx="280035" cy="1875155"/>
          </a:xfrm>
          <a:prstGeom prst="curvedRightArrow">
            <a:avLst>
              <a:gd name="adj1" fmla="val 45014"/>
              <a:gd name="adj2" fmla="val 90027"/>
              <a:gd name="adj3" fmla="val 33333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AutoShape 8"/>
          <p:cNvSpPr>
            <a:spLocks noChangeArrowheads="1"/>
          </p:cNvSpPr>
          <p:nvPr/>
        </p:nvSpPr>
        <p:spPr bwMode="auto">
          <a:xfrm flipV="1">
            <a:off x="8218170" y="2314575"/>
            <a:ext cx="313055" cy="1911985"/>
          </a:xfrm>
          <a:prstGeom prst="curvedLeftArrow">
            <a:avLst>
              <a:gd name="adj1" fmla="val 47624"/>
              <a:gd name="adj2" fmla="val 95249"/>
              <a:gd name="adj3" fmla="val 33333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35"/>
          <p:cNvSpPr txBox="1">
            <a:spLocks noChangeArrowheads="1"/>
          </p:cNvSpPr>
          <p:nvPr/>
        </p:nvSpPr>
        <p:spPr bwMode="auto">
          <a:xfrm>
            <a:off x="1602847" y="4608830"/>
            <a:ext cx="1637254" cy="62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ts val="4200"/>
              </a:lnSpc>
            </a:pPr>
            <a:r>
              <a:rPr lang="zh-CN" altLang="en-US" sz="2600" dirty="0" smtClean="0">
                <a:cs typeface="微软雅黑" panose="020B0503020204020204" pitchFamily="34" charset="-122"/>
              </a:rPr>
              <a:t>移动一位</a:t>
            </a:r>
            <a:r>
              <a:rPr lang="en-US" altLang="zh-CN" sz="2600" dirty="0" smtClean="0">
                <a:cs typeface="微软雅黑" panose="020B0503020204020204" pitchFamily="34" charset="-122"/>
              </a:rPr>
              <a:t>,</a:t>
            </a:r>
            <a:endParaRPr lang="zh-CN" altLang="en-US" sz="2600" dirty="0">
              <a:cs typeface="微软雅黑" panose="020B0503020204020204" pitchFamily="34" charset="-122"/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4" name="Text Box 35"/>
              <p:cNvSpPr txBox="1">
                <a:spLocks noChangeArrowheads="1"/>
              </p:cNvSpPr>
              <p:nvPr/>
            </p:nvSpPr>
            <p:spPr bwMode="auto">
              <a:xfrm>
                <a:off x="6210402" y="4608830"/>
                <a:ext cx="4174893" cy="6299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lnSpc>
                    <a:spcPts val="3800"/>
                  </a:lnSpc>
                  <a:defRPr sz="28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>
                  <a:lnSpc>
                    <a:spcPts val="4200"/>
                  </a:lnSpc>
                </a:pPr>
                <a:r>
                  <a:rPr lang="zh-CN" altLang="en-US" sz="2600" dirty="0" smtClean="0">
                    <a:cs typeface="微软雅黑" panose="020B0503020204020204" pitchFamily="34" charset="-122"/>
                  </a:rPr>
                  <a:t>小数就缩小到原数的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en-US" sz="2600" dirty="0">
                    <a:cs typeface="微软雅黑" panose="020B0503020204020204" pitchFamily="34" charset="-122"/>
                  </a:rPr>
                  <a:t>。</a:t>
                </a:r>
                <a:endParaRPr lang="zh-CN" altLang="en-US" sz="2600" dirty="0">
                  <a:cs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4" name="Text 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210402" y="4608830"/>
                <a:ext cx="4174893" cy="629920"/>
              </a:xfrm>
              <a:prstGeom prst="rect">
                <a:avLst/>
              </a:prstGeom>
              <a:blipFill rotWithShape="1">
                <a:blip r:embed="rId6" cstate="print"/>
                <a:stretch>
                  <a:fillRect l="-2" r="12"/>
                </a:stretch>
              </a:blipFill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 Box 35"/>
          <p:cNvSpPr txBox="1">
            <a:spLocks noChangeArrowheads="1"/>
          </p:cNvSpPr>
          <p:nvPr/>
        </p:nvSpPr>
        <p:spPr bwMode="auto">
          <a:xfrm>
            <a:off x="3065145" y="4608830"/>
            <a:ext cx="3450590" cy="62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3800"/>
              </a:lnSpc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lnSpc>
                <a:spcPts val="4200"/>
              </a:lnSpc>
            </a:pPr>
            <a:r>
              <a:rPr lang="zh-CN" altLang="en-US" sz="2600" dirty="0" smtClean="0">
                <a:solidFill>
                  <a:srgbClr val="0070C0"/>
                </a:solidFill>
                <a:cs typeface="微软雅黑" panose="020B0503020204020204" pitchFamily="34" charset="-122"/>
              </a:rPr>
              <a:t>相当于把原数除以</a:t>
            </a:r>
            <a:r>
              <a:rPr lang="en-US" altLang="zh-CN" sz="2600" dirty="0" smtClean="0">
                <a:solidFill>
                  <a:srgbClr val="FF0000"/>
                </a:solidFill>
                <a:cs typeface="微软雅黑" panose="020B0503020204020204" pitchFamily="34" charset="-122"/>
              </a:rPr>
              <a:t>10</a:t>
            </a:r>
            <a:r>
              <a:rPr lang="en-US" altLang="zh-CN" sz="2600" dirty="0" smtClean="0">
                <a:solidFill>
                  <a:srgbClr val="0070C0"/>
                </a:solidFill>
                <a:cs typeface="微软雅黑" panose="020B0503020204020204" pitchFamily="34" charset="-122"/>
              </a:rPr>
              <a:t>,</a:t>
            </a:r>
            <a:endParaRPr lang="zh-CN" altLang="en-US" sz="2600" dirty="0">
              <a:solidFill>
                <a:srgbClr val="0070C0"/>
              </a:solidFill>
              <a:cs typeface="微软雅黑" panose="020B0503020204020204" pitchFamily="34" charset="-122"/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5" name="Text Box 35"/>
              <p:cNvSpPr txBox="1">
                <a:spLocks noChangeArrowheads="1"/>
              </p:cNvSpPr>
              <p:nvPr/>
            </p:nvSpPr>
            <p:spPr bwMode="auto">
              <a:xfrm>
                <a:off x="1602844" y="5331903"/>
                <a:ext cx="8782451" cy="6299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lnSpc>
                    <a:spcPts val="3800"/>
                  </a:lnSpc>
                  <a:defRPr sz="28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>
                  <a:lnSpc>
                    <a:spcPts val="4200"/>
                  </a:lnSpc>
                </a:pPr>
                <a:r>
                  <a:rPr lang="zh-CN" altLang="en-US" sz="2600" dirty="0" smtClean="0">
                    <a:cs typeface="微软雅黑" panose="020B0503020204020204" pitchFamily="34" charset="-122"/>
                  </a:rPr>
                  <a:t>移动两位</a:t>
                </a:r>
                <a:r>
                  <a:rPr lang="en-US" altLang="zh-CN" sz="2600" dirty="0" smtClean="0">
                    <a:cs typeface="微软雅黑" panose="020B0503020204020204" pitchFamily="34" charset="-122"/>
                  </a:rPr>
                  <a:t>,</a:t>
                </a:r>
                <a:r>
                  <a:rPr lang="zh-CN" altLang="en-US" sz="2600" dirty="0" smtClean="0">
                    <a:cs typeface="微软雅黑" panose="020B0503020204020204" pitchFamily="34" charset="-122"/>
                  </a:rPr>
                  <a:t>相当于把原数除以</a:t>
                </a:r>
                <a:r>
                  <a:rPr lang="en-US" altLang="zh-CN" sz="2600" dirty="0" smtClean="0">
                    <a:solidFill>
                      <a:srgbClr val="FF0000"/>
                    </a:solidFill>
                    <a:cs typeface="微软雅黑" panose="020B0503020204020204" pitchFamily="34" charset="-122"/>
                  </a:rPr>
                  <a:t>100</a:t>
                </a:r>
                <a:r>
                  <a:rPr lang="en-US" altLang="zh-CN" sz="2600" dirty="0" smtClean="0">
                    <a:cs typeface="微软雅黑" panose="020B0503020204020204" pitchFamily="34" charset="-122"/>
                  </a:rPr>
                  <a:t>,</a:t>
                </a:r>
                <a:r>
                  <a:rPr lang="zh-CN" altLang="en-US" sz="2600" dirty="0" smtClean="0">
                    <a:cs typeface="微软雅黑" panose="020B0503020204020204" pitchFamily="34" charset="-122"/>
                  </a:rPr>
                  <a:t>小数就缩小到原数的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i="0" smtClean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0</m:t>
                        </m:r>
                      </m:den>
                    </m:f>
                  </m:oMath>
                </a14:m>
                <a:r>
                  <a:rPr lang="zh-CN" altLang="en-US" sz="2600" dirty="0" smtClean="0">
                    <a:cs typeface="微软雅黑" panose="020B0503020204020204" pitchFamily="34" charset="-122"/>
                  </a:rPr>
                  <a:t>。</a:t>
                </a:r>
                <a:endParaRPr lang="zh-CN" altLang="en-US" sz="2600" dirty="0">
                  <a:cs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5" name="Text 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02844" y="5331903"/>
                <a:ext cx="8782451" cy="629920"/>
              </a:xfrm>
              <a:prstGeom prst="rect">
                <a:avLst/>
              </a:prstGeom>
              <a:blipFill rotWithShape="1">
                <a:blip r:embed="rId7" cstate="print"/>
                <a:stretch>
                  <a:fillRect l="-1" t="-70" r="6" b="70"/>
                </a:stretch>
              </a:blipFill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23" name="Text Box 35"/>
              <p:cNvSpPr txBox="1">
                <a:spLocks noChangeArrowheads="1"/>
              </p:cNvSpPr>
              <p:nvPr/>
            </p:nvSpPr>
            <p:spPr bwMode="auto">
              <a:xfrm>
                <a:off x="1603006" y="6083507"/>
                <a:ext cx="9126701" cy="6299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lnSpc>
                    <a:spcPts val="3800"/>
                  </a:lnSpc>
                  <a:defRPr sz="28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>
                  <a:lnSpc>
                    <a:spcPts val="4200"/>
                  </a:lnSpc>
                </a:pPr>
                <a:r>
                  <a:rPr lang="zh-CN" altLang="en-US" sz="2600" dirty="0" smtClean="0">
                    <a:cs typeface="微软雅黑" panose="020B0503020204020204" pitchFamily="34" charset="-122"/>
                  </a:rPr>
                  <a:t>移动三位</a:t>
                </a:r>
                <a:r>
                  <a:rPr lang="en-US" altLang="zh-CN" sz="2600" dirty="0" smtClean="0">
                    <a:cs typeface="微软雅黑" panose="020B0503020204020204" pitchFamily="34" charset="-122"/>
                  </a:rPr>
                  <a:t>,</a:t>
                </a:r>
                <a:r>
                  <a:rPr lang="zh-CN" altLang="en-US" sz="2600" dirty="0" smtClean="0">
                    <a:cs typeface="微软雅黑" panose="020B0503020204020204" pitchFamily="34" charset="-122"/>
                  </a:rPr>
                  <a:t>相当于把原数除以</a:t>
                </a:r>
                <a:r>
                  <a:rPr lang="en-US" altLang="zh-CN" sz="2600" dirty="0" smtClean="0">
                    <a:solidFill>
                      <a:srgbClr val="FF0000"/>
                    </a:solidFill>
                    <a:cs typeface="微软雅黑" panose="020B0503020204020204" pitchFamily="34" charset="-122"/>
                  </a:rPr>
                  <a:t>1000</a:t>
                </a:r>
                <a:r>
                  <a:rPr lang="en-US" altLang="zh-CN" sz="2600" dirty="0" smtClean="0">
                    <a:cs typeface="微软雅黑" panose="020B0503020204020204" pitchFamily="34" charset="-122"/>
                  </a:rPr>
                  <a:t>,</a:t>
                </a:r>
                <a:r>
                  <a:rPr lang="zh-CN" altLang="en-US" sz="2600" dirty="0" smtClean="0">
                    <a:cs typeface="微软雅黑" panose="020B0503020204020204" pitchFamily="34" charset="-122"/>
                  </a:rPr>
                  <a:t>小数就缩小到原数的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i="0" smtClean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00</m:t>
                        </m:r>
                        <m:r>
                          <m:rPr>
                            <m:nor/>
                          </m:rP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0</m:t>
                        </m:r>
                      </m:den>
                    </m:f>
                  </m:oMath>
                </a14:m>
                <a:r>
                  <a:rPr lang="zh-CN" altLang="en-US" sz="2600" dirty="0">
                    <a:cs typeface="微软雅黑" panose="020B0503020204020204" pitchFamily="34" charset="-122"/>
                  </a:rPr>
                  <a:t>。</a:t>
                </a:r>
                <a:endParaRPr lang="zh-CN" altLang="en-US" sz="2600" dirty="0">
                  <a:cs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23" name="Text 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03006" y="6083507"/>
                <a:ext cx="9126701" cy="629920"/>
              </a:xfrm>
              <a:prstGeom prst="rect">
                <a:avLst/>
              </a:prstGeom>
              <a:blipFill rotWithShape="1">
                <a:blip r:embed="rId8" cstate="print"/>
                <a:stretch>
                  <a:fillRect l="-3" t="-33" r="1" b="33"/>
                </a:stretch>
              </a:blipFill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0" grpId="1" bldLvl="0" animBg="1"/>
      <p:bldP spid="31" grpId="0" bldLvl="0" animBg="1"/>
      <p:bldP spid="31" grpId="1" bldLvl="0" animBg="1"/>
      <p:bldP spid="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8" name="AutoShape 20"/>
          <p:cNvSpPr>
            <a:spLocks noChangeArrowheads="1"/>
          </p:cNvSpPr>
          <p:nvPr/>
        </p:nvSpPr>
        <p:spPr bwMode="auto">
          <a:xfrm>
            <a:off x="1919605" y="1417955"/>
            <a:ext cx="8352790" cy="496316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rgbClr val="FF5050"/>
            </a:solidFill>
            <a:rou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 Box 21"/>
          <p:cNvSpPr txBox="1">
            <a:spLocks noChangeArrowheads="1"/>
          </p:cNvSpPr>
          <p:nvPr/>
        </p:nvSpPr>
        <p:spPr bwMode="auto">
          <a:xfrm>
            <a:off x="4552205" y="398945"/>
            <a:ext cx="264089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小数点向左</a:t>
            </a:r>
          </a:p>
        </p:txBody>
      </p:sp>
      <p:sp>
        <p:nvSpPr>
          <p:cNvPr id="24" name="Text Box 22"/>
          <p:cNvSpPr txBox="1">
            <a:spLocks noChangeArrowheads="1"/>
          </p:cNvSpPr>
          <p:nvPr/>
        </p:nvSpPr>
        <p:spPr bwMode="auto">
          <a:xfrm>
            <a:off x="2208738" y="3728666"/>
            <a:ext cx="94448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‥‥‥</a:t>
            </a:r>
          </a:p>
        </p:txBody>
      </p:sp>
      <p:grpSp>
        <p:nvGrpSpPr>
          <p:cNvPr id="27" name="Group 23"/>
          <p:cNvGrpSpPr/>
          <p:nvPr/>
        </p:nvGrpSpPr>
        <p:grpSpPr bwMode="auto">
          <a:xfrm>
            <a:off x="1992839" y="1532504"/>
            <a:ext cx="7084225" cy="949324"/>
            <a:chOff x="0" y="-55"/>
            <a:chExt cx="4419" cy="598"/>
          </a:xfrm>
        </p:grpSpPr>
        <p:sp>
          <p:nvSpPr>
            <p:cNvPr id="28" name="Text Box 24"/>
            <p:cNvSpPr txBox="1">
              <a:spLocks noChangeArrowheads="1"/>
            </p:cNvSpPr>
            <p:nvPr/>
          </p:nvSpPr>
          <p:spPr bwMode="auto">
            <a:xfrm>
              <a:off x="0" y="91"/>
              <a:ext cx="4419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移动</a:t>
              </a:r>
              <a:r>
                <a:rPr lang="zh-CN" altLang="en-US" sz="3200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一位</a:t>
              </a:r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，新数就缩小到原数的       ；</a:t>
              </a:r>
            </a:p>
          </p:txBody>
        </p:sp>
        <p:grpSp>
          <p:nvGrpSpPr>
            <p:cNvPr id="29" name="Group 25"/>
            <p:cNvGrpSpPr/>
            <p:nvPr/>
          </p:nvGrpSpPr>
          <p:grpSpPr bwMode="auto">
            <a:xfrm>
              <a:off x="3644" y="-55"/>
              <a:ext cx="347" cy="598"/>
              <a:chOff x="877" y="-55"/>
              <a:chExt cx="347" cy="598"/>
            </a:xfrm>
          </p:grpSpPr>
          <p:sp>
            <p:nvSpPr>
              <p:cNvPr id="32" name="Line 26"/>
              <p:cNvSpPr>
                <a:spLocks noChangeShapeType="1"/>
              </p:cNvSpPr>
              <p:nvPr/>
            </p:nvSpPr>
            <p:spPr bwMode="auto">
              <a:xfrm>
                <a:off x="906" y="260"/>
                <a:ext cx="318" cy="1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33" name="Text Box 27"/>
              <p:cNvSpPr txBox="1">
                <a:spLocks noChangeArrowheads="1"/>
              </p:cNvSpPr>
              <p:nvPr/>
            </p:nvSpPr>
            <p:spPr bwMode="auto">
              <a:xfrm>
                <a:off x="877" y="213"/>
                <a:ext cx="328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</a:t>
                </a:r>
              </a:p>
            </p:txBody>
          </p:sp>
          <p:sp>
            <p:nvSpPr>
              <p:cNvPr id="34" name="Text Box 28"/>
              <p:cNvSpPr txBox="1">
                <a:spLocks noChangeArrowheads="1"/>
              </p:cNvSpPr>
              <p:nvPr/>
            </p:nvSpPr>
            <p:spPr bwMode="auto">
              <a:xfrm>
                <a:off x="927" y="-55"/>
                <a:ext cx="231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</a:p>
            </p:txBody>
          </p:sp>
        </p:grpSp>
      </p:grpSp>
      <p:grpSp>
        <p:nvGrpSpPr>
          <p:cNvPr id="35" name="Group 29"/>
          <p:cNvGrpSpPr/>
          <p:nvPr/>
        </p:nvGrpSpPr>
        <p:grpSpPr bwMode="auto">
          <a:xfrm>
            <a:off x="1992838" y="3212728"/>
            <a:ext cx="7542721" cy="887413"/>
            <a:chOff x="0" y="38"/>
            <a:chExt cx="4705" cy="559"/>
          </a:xfrm>
        </p:grpSpPr>
        <p:sp>
          <p:nvSpPr>
            <p:cNvPr id="36" name="Text Box 30"/>
            <p:cNvSpPr txBox="1">
              <a:spLocks noChangeArrowheads="1"/>
            </p:cNvSpPr>
            <p:nvPr/>
          </p:nvSpPr>
          <p:spPr bwMode="auto">
            <a:xfrm>
              <a:off x="0" y="136"/>
              <a:ext cx="4705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移动</a:t>
              </a:r>
              <a:r>
                <a:rPr lang="zh-CN" altLang="en-US" sz="3200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三位</a:t>
              </a:r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，新数就缩小到原数的           ；</a:t>
              </a:r>
            </a:p>
          </p:txBody>
        </p:sp>
        <p:grpSp>
          <p:nvGrpSpPr>
            <p:cNvPr id="37" name="Group 31"/>
            <p:cNvGrpSpPr/>
            <p:nvPr/>
          </p:nvGrpSpPr>
          <p:grpSpPr bwMode="auto">
            <a:xfrm>
              <a:off x="3673" y="38"/>
              <a:ext cx="565" cy="559"/>
              <a:chOff x="906" y="38"/>
              <a:chExt cx="565" cy="559"/>
            </a:xfrm>
          </p:grpSpPr>
          <p:sp>
            <p:nvSpPr>
              <p:cNvPr id="38" name="Line 32"/>
              <p:cNvSpPr>
                <a:spLocks noChangeShapeType="1"/>
              </p:cNvSpPr>
              <p:nvPr/>
            </p:nvSpPr>
            <p:spPr bwMode="auto">
              <a:xfrm>
                <a:off x="918" y="317"/>
                <a:ext cx="553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39" name="Text Box 33"/>
              <p:cNvSpPr txBox="1">
                <a:spLocks noChangeArrowheads="1"/>
              </p:cNvSpPr>
              <p:nvPr/>
            </p:nvSpPr>
            <p:spPr bwMode="auto">
              <a:xfrm>
                <a:off x="906" y="267"/>
                <a:ext cx="540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1000</a:t>
                </a:r>
              </a:p>
            </p:txBody>
          </p:sp>
          <p:sp>
            <p:nvSpPr>
              <p:cNvPr id="40" name="Text Box 34"/>
              <p:cNvSpPr txBox="1">
                <a:spLocks noChangeArrowheads="1"/>
              </p:cNvSpPr>
              <p:nvPr/>
            </p:nvSpPr>
            <p:spPr bwMode="auto">
              <a:xfrm>
                <a:off x="1084" y="38"/>
                <a:ext cx="231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</a:p>
            </p:txBody>
          </p:sp>
        </p:grpSp>
      </p:grpSp>
      <p:grpSp>
        <p:nvGrpSpPr>
          <p:cNvPr id="41" name="Group 35"/>
          <p:cNvGrpSpPr/>
          <p:nvPr/>
        </p:nvGrpSpPr>
        <p:grpSpPr bwMode="auto">
          <a:xfrm>
            <a:off x="1992839" y="2400498"/>
            <a:ext cx="7271792" cy="884238"/>
            <a:chOff x="0" y="32"/>
            <a:chExt cx="4536" cy="557"/>
          </a:xfrm>
        </p:grpSpPr>
        <p:sp>
          <p:nvSpPr>
            <p:cNvPr id="42" name="Text Box 36"/>
            <p:cNvSpPr txBox="1">
              <a:spLocks noChangeArrowheads="1"/>
            </p:cNvSpPr>
            <p:nvPr/>
          </p:nvSpPr>
          <p:spPr bwMode="auto">
            <a:xfrm>
              <a:off x="0" y="120"/>
              <a:ext cx="4536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移动</a:t>
              </a:r>
              <a:r>
                <a:rPr lang="zh-CN" altLang="en-US" sz="3200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两位</a:t>
              </a:r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，新数就缩小到原数的         ；</a:t>
              </a:r>
            </a:p>
          </p:txBody>
        </p:sp>
        <p:grpSp>
          <p:nvGrpSpPr>
            <p:cNvPr id="43" name="Group 37"/>
            <p:cNvGrpSpPr/>
            <p:nvPr/>
          </p:nvGrpSpPr>
          <p:grpSpPr bwMode="auto">
            <a:xfrm>
              <a:off x="3663" y="32"/>
              <a:ext cx="434" cy="557"/>
              <a:chOff x="880" y="32"/>
              <a:chExt cx="434" cy="557"/>
            </a:xfrm>
          </p:grpSpPr>
          <p:sp>
            <p:nvSpPr>
              <p:cNvPr id="44" name="Text Box 39"/>
              <p:cNvSpPr txBox="1">
                <a:spLocks noChangeArrowheads="1"/>
              </p:cNvSpPr>
              <p:nvPr/>
            </p:nvSpPr>
            <p:spPr bwMode="auto">
              <a:xfrm>
                <a:off x="880" y="259"/>
                <a:ext cx="434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</a:t>
                </a:r>
              </a:p>
            </p:txBody>
          </p:sp>
          <p:sp>
            <p:nvSpPr>
              <p:cNvPr id="45" name="Line 38"/>
              <p:cNvSpPr>
                <a:spLocks noChangeShapeType="1"/>
              </p:cNvSpPr>
              <p:nvPr/>
            </p:nvSpPr>
            <p:spPr bwMode="auto">
              <a:xfrm>
                <a:off x="936" y="316"/>
                <a:ext cx="318" cy="1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46" name="Text Box 40"/>
              <p:cNvSpPr txBox="1">
                <a:spLocks noChangeArrowheads="1"/>
              </p:cNvSpPr>
              <p:nvPr/>
            </p:nvSpPr>
            <p:spPr bwMode="auto">
              <a:xfrm>
                <a:off x="968" y="32"/>
                <a:ext cx="231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</a:p>
            </p:txBody>
          </p:sp>
        </p:grpSp>
      </p:grpSp>
      <p:sp>
        <p:nvSpPr>
          <p:cNvPr id="47" name="Text Box 22"/>
          <p:cNvSpPr txBox="1">
            <a:spLocks noChangeArrowheads="1"/>
          </p:cNvSpPr>
          <p:nvPr/>
        </p:nvSpPr>
        <p:spPr bwMode="auto">
          <a:xfrm>
            <a:off x="2186647" y="5756739"/>
            <a:ext cx="30540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‥‥‥</a:t>
            </a:r>
          </a:p>
        </p:txBody>
      </p:sp>
      <p:grpSp>
        <p:nvGrpSpPr>
          <p:cNvPr id="48" name="Group 29"/>
          <p:cNvGrpSpPr/>
          <p:nvPr/>
        </p:nvGrpSpPr>
        <p:grpSpPr bwMode="auto">
          <a:xfrm>
            <a:off x="1992838" y="3941621"/>
            <a:ext cx="7571577" cy="887413"/>
            <a:chOff x="0" y="38"/>
            <a:chExt cx="4723" cy="559"/>
          </a:xfrm>
        </p:grpSpPr>
        <p:sp>
          <p:nvSpPr>
            <p:cNvPr id="49" name="Text Box 30"/>
            <p:cNvSpPr txBox="1">
              <a:spLocks noChangeArrowheads="1"/>
            </p:cNvSpPr>
            <p:nvPr/>
          </p:nvSpPr>
          <p:spPr bwMode="auto">
            <a:xfrm>
              <a:off x="0" y="136"/>
              <a:ext cx="4723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移动</a:t>
              </a:r>
              <a:r>
                <a:rPr lang="zh-CN" altLang="en-US" sz="3200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四</a:t>
              </a:r>
              <a:r>
                <a:rPr lang="zh-CN" altLang="en-US" sz="3200" dirty="0" smtClean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位</a:t>
              </a:r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，新数就缩小到原数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的            </a:t>
              </a:r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；</a:t>
              </a:r>
            </a:p>
          </p:txBody>
        </p:sp>
        <p:grpSp>
          <p:nvGrpSpPr>
            <p:cNvPr id="50" name="Group 31"/>
            <p:cNvGrpSpPr/>
            <p:nvPr/>
          </p:nvGrpSpPr>
          <p:grpSpPr bwMode="auto">
            <a:xfrm>
              <a:off x="3638" y="38"/>
              <a:ext cx="640" cy="559"/>
              <a:chOff x="871" y="38"/>
              <a:chExt cx="640" cy="559"/>
            </a:xfrm>
          </p:grpSpPr>
          <p:sp>
            <p:nvSpPr>
              <p:cNvPr id="51" name="Line 32"/>
              <p:cNvSpPr>
                <a:spLocks noChangeShapeType="1"/>
              </p:cNvSpPr>
              <p:nvPr/>
            </p:nvSpPr>
            <p:spPr bwMode="auto">
              <a:xfrm>
                <a:off x="918" y="317"/>
                <a:ext cx="553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52" name="Text Box 33"/>
              <p:cNvSpPr txBox="1">
                <a:spLocks noChangeArrowheads="1"/>
              </p:cNvSpPr>
              <p:nvPr/>
            </p:nvSpPr>
            <p:spPr bwMode="auto">
              <a:xfrm>
                <a:off x="871" y="267"/>
                <a:ext cx="640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10000</a:t>
                </a:r>
              </a:p>
            </p:txBody>
          </p:sp>
          <p:sp>
            <p:nvSpPr>
              <p:cNvPr id="53" name="Text Box 34"/>
              <p:cNvSpPr txBox="1">
                <a:spLocks noChangeArrowheads="1"/>
              </p:cNvSpPr>
              <p:nvPr/>
            </p:nvSpPr>
            <p:spPr bwMode="auto">
              <a:xfrm>
                <a:off x="1084" y="38"/>
                <a:ext cx="231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</a:p>
            </p:txBody>
          </p:sp>
        </p:grpSp>
      </p:grpSp>
      <p:grpSp>
        <p:nvGrpSpPr>
          <p:cNvPr id="54" name="Group 29"/>
          <p:cNvGrpSpPr/>
          <p:nvPr/>
        </p:nvGrpSpPr>
        <p:grpSpPr bwMode="auto">
          <a:xfrm>
            <a:off x="1991822" y="4580880"/>
            <a:ext cx="7674177" cy="887413"/>
            <a:chOff x="0" y="38"/>
            <a:chExt cx="4787" cy="559"/>
          </a:xfrm>
        </p:grpSpPr>
        <p:sp>
          <p:nvSpPr>
            <p:cNvPr id="55" name="Text Box 30"/>
            <p:cNvSpPr txBox="1">
              <a:spLocks noChangeArrowheads="1"/>
            </p:cNvSpPr>
            <p:nvPr/>
          </p:nvSpPr>
          <p:spPr bwMode="auto">
            <a:xfrm>
              <a:off x="0" y="136"/>
              <a:ext cx="478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移动</a:t>
              </a:r>
              <a:r>
                <a:rPr lang="zh-CN" altLang="en-US" sz="3200" dirty="0" smtClean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五位</a:t>
              </a:r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，新数就缩小到原数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的             </a:t>
              </a:r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；</a:t>
              </a:r>
            </a:p>
          </p:txBody>
        </p:sp>
        <p:grpSp>
          <p:nvGrpSpPr>
            <p:cNvPr id="56" name="Group 31"/>
            <p:cNvGrpSpPr/>
            <p:nvPr/>
          </p:nvGrpSpPr>
          <p:grpSpPr bwMode="auto">
            <a:xfrm>
              <a:off x="3593" y="38"/>
              <a:ext cx="745" cy="559"/>
              <a:chOff x="826" y="38"/>
              <a:chExt cx="745" cy="559"/>
            </a:xfrm>
          </p:grpSpPr>
          <p:sp>
            <p:nvSpPr>
              <p:cNvPr id="57" name="Text Box 33"/>
              <p:cNvSpPr txBox="1">
                <a:spLocks noChangeArrowheads="1"/>
              </p:cNvSpPr>
              <p:nvPr/>
            </p:nvSpPr>
            <p:spPr bwMode="auto">
              <a:xfrm>
                <a:off x="826" y="267"/>
                <a:ext cx="745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100000</a:t>
                </a:r>
              </a:p>
            </p:txBody>
          </p:sp>
          <p:sp>
            <p:nvSpPr>
              <p:cNvPr id="58" name="Line 32"/>
              <p:cNvSpPr>
                <a:spLocks noChangeShapeType="1"/>
              </p:cNvSpPr>
              <p:nvPr/>
            </p:nvSpPr>
            <p:spPr bwMode="auto">
              <a:xfrm>
                <a:off x="871" y="317"/>
                <a:ext cx="700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59" name="Text Box 34"/>
              <p:cNvSpPr txBox="1">
                <a:spLocks noChangeArrowheads="1"/>
              </p:cNvSpPr>
              <p:nvPr/>
            </p:nvSpPr>
            <p:spPr bwMode="auto">
              <a:xfrm>
                <a:off x="1084" y="38"/>
                <a:ext cx="231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</a:p>
            </p:txBody>
          </p:sp>
        </p:grpSp>
      </p:grpSp>
      <p:grpSp>
        <p:nvGrpSpPr>
          <p:cNvPr id="60" name="Group 29"/>
          <p:cNvGrpSpPr/>
          <p:nvPr/>
        </p:nvGrpSpPr>
        <p:grpSpPr bwMode="auto">
          <a:xfrm>
            <a:off x="1991822" y="5240560"/>
            <a:ext cx="7879377" cy="852488"/>
            <a:chOff x="0" y="60"/>
            <a:chExt cx="4915" cy="537"/>
          </a:xfrm>
        </p:grpSpPr>
        <p:sp>
          <p:nvSpPr>
            <p:cNvPr id="61" name="Text Box 30"/>
            <p:cNvSpPr txBox="1">
              <a:spLocks noChangeArrowheads="1"/>
            </p:cNvSpPr>
            <p:nvPr/>
          </p:nvSpPr>
          <p:spPr bwMode="auto">
            <a:xfrm>
              <a:off x="0" y="136"/>
              <a:ext cx="4915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移动</a:t>
              </a:r>
              <a:r>
                <a:rPr lang="zh-CN" altLang="en-US" sz="3200" dirty="0" smtClean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六位</a:t>
              </a:r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，新数就缩小到原数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的               </a:t>
              </a:r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；</a:t>
              </a:r>
            </a:p>
          </p:txBody>
        </p:sp>
        <p:grpSp>
          <p:nvGrpSpPr>
            <p:cNvPr id="62" name="Group 31"/>
            <p:cNvGrpSpPr/>
            <p:nvPr/>
          </p:nvGrpSpPr>
          <p:grpSpPr bwMode="auto">
            <a:xfrm>
              <a:off x="3638" y="60"/>
              <a:ext cx="899" cy="537"/>
              <a:chOff x="871" y="60"/>
              <a:chExt cx="899" cy="537"/>
            </a:xfrm>
          </p:grpSpPr>
          <p:sp>
            <p:nvSpPr>
              <p:cNvPr id="63" name="Text Box 33"/>
              <p:cNvSpPr txBox="1">
                <a:spLocks noChangeArrowheads="1"/>
              </p:cNvSpPr>
              <p:nvPr/>
            </p:nvSpPr>
            <p:spPr bwMode="auto">
              <a:xfrm>
                <a:off x="871" y="267"/>
                <a:ext cx="850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1000000</a:t>
                </a:r>
              </a:p>
            </p:txBody>
          </p:sp>
          <p:sp>
            <p:nvSpPr>
              <p:cNvPr id="64" name="Line 32"/>
              <p:cNvSpPr>
                <a:spLocks noChangeShapeType="1"/>
              </p:cNvSpPr>
              <p:nvPr/>
            </p:nvSpPr>
            <p:spPr bwMode="auto">
              <a:xfrm>
                <a:off x="918" y="317"/>
                <a:ext cx="852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65" name="Text Box 34"/>
              <p:cNvSpPr txBox="1">
                <a:spLocks noChangeArrowheads="1"/>
              </p:cNvSpPr>
              <p:nvPr/>
            </p:nvSpPr>
            <p:spPr bwMode="auto">
              <a:xfrm>
                <a:off x="1198" y="60"/>
                <a:ext cx="231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 autoUpdateAnimBg="0"/>
      <p:bldP spid="4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292100" y="1713865"/>
            <a:ext cx="1160653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20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将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5.13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去掉小数点后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这个数就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到原来的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2100" y="3076575"/>
            <a:ext cx="1160653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20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2)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将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0.53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变成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0.0053,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就是把原数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到原来的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9926290" y="211228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扩大</a:t>
            </a:r>
          </a:p>
        </p:txBody>
      </p:sp>
      <p:sp>
        <p:nvSpPr>
          <p:cNvPr id="5" name="矩形 4"/>
          <p:cNvSpPr/>
          <p:nvPr/>
        </p:nvSpPr>
        <p:spPr>
          <a:xfrm>
            <a:off x="6496970" y="2112020"/>
            <a:ext cx="13484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倍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37047" y="350657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缩小</a:t>
            </a:r>
          </a:p>
        </p:txBody>
      </p:sp>
      <p:sp>
        <p:nvSpPr>
          <p:cNvPr id="8" name="Text Box 33"/>
          <p:cNvSpPr txBox="1">
            <a:spLocks noChangeArrowheads="1"/>
          </p:cNvSpPr>
          <p:nvPr/>
        </p:nvSpPr>
        <p:spPr bwMode="auto">
          <a:xfrm>
            <a:off x="9843530" y="3695497"/>
            <a:ext cx="87716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100</a:t>
            </a:r>
          </a:p>
        </p:txBody>
      </p:sp>
      <p:sp>
        <p:nvSpPr>
          <p:cNvPr id="9" name="Line 32"/>
          <p:cNvSpPr>
            <a:spLocks noChangeShapeType="1"/>
          </p:cNvSpPr>
          <p:nvPr/>
        </p:nvSpPr>
        <p:spPr bwMode="auto">
          <a:xfrm>
            <a:off x="9886034" y="3774872"/>
            <a:ext cx="791379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40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Text Box 34"/>
          <p:cNvSpPr txBox="1">
            <a:spLocks noChangeArrowheads="1"/>
          </p:cNvSpPr>
          <p:nvPr/>
        </p:nvSpPr>
        <p:spPr bwMode="auto">
          <a:xfrm>
            <a:off x="10029086" y="3213294"/>
            <a:ext cx="41549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1</a:t>
            </a:r>
          </a:p>
        </p:txBody>
      </p:sp>
      <p:sp>
        <p:nvSpPr>
          <p:cNvPr id="12" name="矩形 11"/>
          <p:cNvSpPr/>
          <p:nvPr/>
        </p:nvSpPr>
        <p:spPr>
          <a:xfrm>
            <a:off x="5008771" y="660564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722" y="4424420"/>
            <a:ext cx="2090349" cy="21155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 bldLvl="0" animBg="1"/>
      <p:bldP spid="9" grpId="0" bldLvl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3" name="TextBox 7"/>
          <p:cNvSpPr txBox="1"/>
          <p:nvPr/>
        </p:nvSpPr>
        <p:spPr>
          <a:xfrm>
            <a:off x="172720" y="1379855"/>
            <a:ext cx="119621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0.07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分别扩大到原来的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倍、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倍、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倍，各是多少？</a:t>
            </a:r>
          </a:p>
        </p:txBody>
      </p:sp>
      <p:sp>
        <p:nvSpPr>
          <p:cNvPr id="6" name="AutoShape 27"/>
          <p:cNvSpPr>
            <a:spLocks noChangeArrowheads="1"/>
          </p:cNvSpPr>
          <p:nvPr/>
        </p:nvSpPr>
        <p:spPr bwMode="auto">
          <a:xfrm>
            <a:off x="6560185" y="2233295"/>
            <a:ext cx="4289425" cy="1312545"/>
          </a:xfrm>
          <a:prstGeom prst="wedgeRoundRectCallout">
            <a:avLst>
              <a:gd name="adj1" fmla="val -40225"/>
              <a:gd name="adj2" fmla="val 61756"/>
              <a:gd name="adj3" fmla="val 16667"/>
            </a:avLst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atinLnBrk="0">
              <a:lnSpc>
                <a:spcPct val="125000"/>
              </a:lnSpc>
              <a:spcBef>
                <a:spcPct val="0"/>
              </a:spcBef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0.07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就是把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0.07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小数点向右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移动一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  <p:sp>
        <p:nvSpPr>
          <p:cNvPr id="8" name="AutoShape 27"/>
          <p:cNvSpPr>
            <a:spLocks noChangeArrowheads="1"/>
          </p:cNvSpPr>
          <p:nvPr/>
        </p:nvSpPr>
        <p:spPr bwMode="auto">
          <a:xfrm>
            <a:off x="3057525" y="4904740"/>
            <a:ext cx="5986145" cy="1331595"/>
          </a:xfrm>
          <a:prstGeom prst="wedgeRoundRectCallout">
            <a:avLst>
              <a:gd name="adj1" fmla="val 6776"/>
              <a:gd name="adj2" fmla="val -70534"/>
              <a:gd name="adj3" fmla="val 16667"/>
            </a:avLst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atinLnBrk="0">
              <a:lnSpc>
                <a:spcPct val="125000"/>
              </a:lnSpc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整数部分是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“0”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小数点右移时，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整数部分前面的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“0”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必须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去掉。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AutoShape 27"/>
          <p:cNvSpPr>
            <a:spLocks noChangeArrowheads="1"/>
          </p:cNvSpPr>
          <p:nvPr/>
        </p:nvSpPr>
        <p:spPr bwMode="auto">
          <a:xfrm>
            <a:off x="1002665" y="2299335"/>
            <a:ext cx="3300095" cy="1280160"/>
          </a:xfrm>
          <a:prstGeom prst="wedgeRoundRectCallout">
            <a:avLst>
              <a:gd name="adj1" fmla="val 51385"/>
              <a:gd name="adj2" fmla="val 68005"/>
              <a:gd name="adj3" fmla="val 16667"/>
            </a:avLst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atinLnBrk="0">
              <a:lnSpc>
                <a:spcPct val="125000"/>
              </a:lnSpc>
              <a:spcBef>
                <a:spcPct val="0"/>
              </a:spcBef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0.07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扩大到原来的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倍就是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乘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  <p:sp>
        <p:nvSpPr>
          <p:cNvPr id="5" name="TextBox 9"/>
          <p:cNvSpPr txBox="1"/>
          <p:nvPr/>
        </p:nvSpPr>
        <p:spPr>
          <a:xfrm>
            <a:off x="4164330" y="4007485"/>
            <a:ext cx="22498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0.07×10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6340418" y="4069521"/>
            <a:ext cx="216000" cy="354893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9"/>
          <p:cNvSpPr txBox="1"/>
          <p:nvPr/>
        </p:nvSpPr>
        <p:spPr>
          <a:xfrm>
            <a:off x="6237369" y="3958259"/>
            <a:ext cx="1164624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0 0 7</a:t>
            </a:r>
          </a:p>
        </p:txBody>
      </p:sp>
      <p:sp>
        <p:nvSpPr>
          <p:cNvPr id="22" name="TextBox 9"/>
          <p:cNvSpPr txBox="1"/>
          <p:nvPr/>
        </p:nvSpPr>
        <p:spPr>
          <a:xfrm>
            <a:off x="6249865" y="3958259"/>
            <a:ext cx="5104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.</a:t>
            </a:r>
          </a:p>
        </p:txBody>
      </p:sp>
      <p:sp>
        <p:nvSpPr>
          <p:cNvPr id="23" name="TextBox 9"/>
          <p:cNvSpPr txBox="1"/>
          <p:nvPr/>
        </p:nvSpPr>
        <p:spPr>
          <a:xfrm>
            <a:off x="6319666" y="3960799"/>
            <a:ext cx="1020861" cy="5835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0.7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16456E-6 L 0.03507 0.00587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3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6" grpId="1" animBg="1"/>
      <p:bldP spid="8" grpId="0" bldLvl="0" animBg="1"/>
      <p:bldP spid="7" grpId="0" animBg="1"/>
      <p:bldP spid="7" grpId="1" animBg="1"/>
      <p:bldP spid="5" grpId="0"/>
      <p:bldP spid="9" grpId="0" bldLvl="0" animBg="1"/>
      <p:bldP spid="21" grpId="0"/>
      <p:bldP spid="22" grpId="0"/>
      <p:bldP spid="22" grpId="1"/>
      <p:bldP spid="2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3" name="TextBox 7"/>
          <p:cNvSpPr txBox="1"/>
          <p:nvPr/>
        </p:nvSpPr>
        <p:spPr>
          <a:xfrm>
            <a:off x="172720" y="1379855"/>
            <a:ext cx="119621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0.07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分别扩大到原来的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倍、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倍、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倍，各是多少？</a:t>
            </a:r>
          </a:p>
        </p:txBody>
      </p:sp>
      <p:sp>
        <p:nvSpPr>
          <p:cNvPr id="6" name="AutoShape 27"/>
          <p:cNvSpPr>
            <a:spLocks noChangeArrowheads="1"/>
          </p:cNvSpPr>
          <p:nvPr/>
        </p:nvSpPr>
        <p:spPr bwMode="auto">
          <a:xfrm>
            <a:off x="6560185" y="2233295"/>
            <a:ext cx="4289425" cy="1312545"/>
          </a:xfrm>
          <a:prstGeom prst="wedgeRoundRectCallout">
            <a:avLst>
              <a:gd name="adj1" fmla="val -40225"/>
              <a:gd name="adj2" fmla="val 61756"/>
              <a:gd name="adj3" fmla="val 16667"/>
            </a:avLst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atinLnBrk="0">
              <a:lnSpc>
                <a:spcPct val="125000"/>
              </a:lnSpc>
              <a:spcBef>
                <a:spcPct val="0"/>
              </a:spcBef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0.07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就是把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0.07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小数点向右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移动两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  <p:sp>
        <p:nvSpPr>
          <p:cNvPr id="7" name="AutoShape 27"/>
          <p:cNvSpPr>
            <a:spLocks noChangeArrowheads="1"/>
          </p:cNvSpPr>
          <p:nvPr/>
        </p:nvSpPr>
        <p:spPr bwMode="auto">
          <a:xfrm>
            <a:off x="786130" y="2299335"/>
            <a:ext cx="3516630" cy="1280160"/>
          </a:xfrm>
          <a:prstGeom prst="wedgeRoundRectCallout">
            <a:avLst>
              <a:gd name="adj1" fmla="val 51385"/>
              <a:gd name="adj2" fmla="val 68005"/>
              <a:gd name="adj3" fmla="val 16667"/>
            </a:avLst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atinLnBrk="0">
              <a:lnSpc>
                <a:spcPct val="125000"/>
              </a:lnSpc>
              <a:spcBef>
                <a:spcPct val="0"/>
              </a:spcBef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0.07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扩大到原来的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倍就是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乘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  <p:sp>
        <p:nvSpPr>
          <p:cNvPr id="17" name="TextBox 9"/>
          <p:cNvSpPr txBox="1"/>
          <p:nvPr/>
        </p:nvSpPr>
        <p:spPr>
          <a:xfrm>
            <a:off x="6506795" y="4041686"/>
            <a:ext cx="78141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7</a:t>
            </a:r>
          </a:p>
        </p:txBody>
      </p:sp>
      <p:sp>
        <p:nvSpPr>
          <p:cNvPr id="4" name="TextBox 9"/>
          <p:cNvSpPr txBox="1"/>
          <p:nvPr/>
        </p:nvSpPr>
        <p:spPr>
          <a:xfrm>
            <a:off x="4183380" y="4041775"/>
            <a:ext cx="25184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0.07×100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  <p:bldP spid="17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3" name="TextBox 7"/>
          <p:cNvSpPr txBox="1"/>
          <p:nvPr/>
        </p:nvSpPr>
        <p:spPr>
          <a:xfrm>
            <a:off x="172720" y="1379855"/>
            <a:ext cx="119621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0.07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分别扩大到原来的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倍、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倍、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倍，各是多少？</a:t>
            </a:r>
          </a:p>
        </p:txBody>
      </p:sp>
      <p:sp>
        <p:nvSpPr>
          <p:cNvPr id="6" name="AutoShape 27"/>
          <p:cNvSpPr>
            <a:spLocks noChangeArrowheads="1"/>
          </p:cNvSpPr>
          <p:nvPr/>
        </p:nvSpPr>
        <p:spPr bwMode="auto">
          <a:xfrm>
            <a:off x="6320790" y="2233295"/>
            <a:ext cx="4528820" cy="1312545"/>
          </a:xfrm>
          <a:prstGeom prst="wedgeRoundRectCallout">
            <a:avLst>
              <a:gd name="adj1" fmla="val -40225"/>
              <a:gd name="adj2" fmla="val 61756"/>
              <a:gd name="adj3" fmla="val 16667"/>
            </a:avLst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atinLnBrk="0">
              <a:lnSpc>
                <a:spcPct val="125000"/>
              </a:lnSpc>
              <a:spcBef>
                <a:spcPct val="0"/>
              </a:spcBef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0.07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就是把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0.07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小数点向右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移动三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  <p:sp>
        <p:nvSpPr>
          <p:cNvPr id="7" name="AutoShape 27"/>
          <p:cNvSpPr>
            <a:spLocks noChangeArrowheads="1"/>
          </p:cNvSpPr>
          <p:nvPr/>
        </p:nvSpPr>
        <p:spPr bwMode="auto">
          <a:xfrm>
            <a:off x="786130" y="2299335"/>
            <a:ext cx="3760470" cy="1280160"/>
          </a:xfrm>
          <a:prstGeom prst="wedgeRoundRectCallout">
            <a:avLst>
              <a:gd name="adj1" fmla="val 51385"/>
              <a:gd name="adj2" fmla="val 68005"/>
              <a:gd name="adj3" fmla="val 16667"/>
            </a:avLst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atinLnBrk="0">
              <a:lnSpc>
                <a:spcPct val="125000"/>
              </a:lnSpc>
              <a:spcBef>
                <a:spcPct val="0"/>
              </a:spcBef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0.07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扩大到原来的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1000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倍就是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乘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  <p:sp>
        <p:nvSpPr>
          <p:cNvPr id="8" name="AutoShape 27"/>
          <p:cNvSpPr>
            <a:spLocks noChangeArrowheads="1"/>
          </p:cNvSpPr>
          <p:nvPr/>
        </p:nvSpPr>
        <p:spPr bwMode="auto">
          <a:xfrm>
            <a:off x="3296285" y="5215255"/>
            <a:ext cx="4517390" cy="1189355"/>
          </a:xfrm>
          <a:prstGeom prst="wedgeRoundRectCallout">
            <a:avLst>
              <a:gd name="adj1" fmla="val 10711"/>
              <a:gd name="adj2" fmla="val -72978"/>
              <a:gd name="adj3" fmla="val 16667"/>
            </a:avLst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atinLnBrk="0">
              <a:lnSpc>
                <a:spcPct val="125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小数部分不够，在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右边添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0”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补足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数位。</a:t>
            </a:r>
          </a:p>
        </p:txBody>
      </p:sp>
      <p:sp>
        <p:nvSpPr>
          <p:cNvPr id="5" name="TextBox 9"/>
          <p:cNvSpPr txBox="1"/>
          <p:nvPr/>
        </p:nvSpPr>
        <p:spPr>
          <a:xfrm>
            <a:off x="3808095" y="4130040"/>
            <a:ext cx="27597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0.07×1000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6461452" y="4141568"/>
            <a:ext cx="35341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17746" y="4201963"/>
            <a:ext cx="5104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.</a:t>
            </a:r>
          </a:p>
        </p:txBody>
      </p:sp>
      <p:sp>
        <p:nvSpPr>
          <p:cNvPr id="21" name="TextBox 9"/>
          <p:cNvSpPr txBox="1"/>
          <p:nvPr/>
        </p:nvSpPr>
        <p:spPr>
          <a:xfrm>
            <a:off x="7469564" y="4129953"/>
            <a:ext cx="360040" cy="5835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</a:t>
            </a:r>
          </a:p>
        </p:txBody>
      </p:sp>
      <p:sp>
        <p:nvSpPr>
          <p:cNvPr id="22" name="TextBox 9"/>
          <p:cNvSpPr txBox="1"/>
          <p:nvPr/>
        </p:nvSpPr>
        <p:spPr>
          <a:xfrm>
            <a:off x="6858663" y="4201964"/>
            <a:ext cx="5104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.</a:t>
            </a:r>
          </a:p>
        </p:txBody>
      </p:sp>
      <p:sp>
        <p:nvSpPr>
          <p:cNvPr id="23" name="TextBox 9"/>
          <p:cNvSpPr txBox="1"/>
          <p:nvPr/>
        </p:nvSpPr>
        <p:spPr>
          <a:xfrm>
            <a:off x="7209994" y="4201964"/>
            <a:ext cx="5104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.</a:t>
            </a:r>
          </a:p>
        </p:txBody>
      </p:sp>
      <p:sp>
        <p:nvSpPr>
          <p:cNvPr id="24" name="TextBox 9"/>
          <p:cNvSpPr txBox="1"/>
          <p:nvPr/>
        </p:nvSpPr>
        <p:spPr>
          <a:xfrm>
            <a:off x="6806156" y="4140844"/>
            <a:ext cx="41921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</a:t>
            </a:r>
          </a:p>
        </p:txBody>
      </p:sp>
      <p:sp>
        <p:nvSpPr>
          <p:cNvPr id="25" name="TextBox 9"/>
          <p:cNvSpPr txBox="1"/>
          <p:nvPr/>
        </p:nvSpPr>
        <p:spPr>
          <a:xfrm>
            <a:off x="7166449" y="4141568"/>
            <a:ext cx="432024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7</a:t>
            </a:r>
          </a:p>
        </p:txBody>
      </p:sp>
      <p:sp>
        <p:nvSpPr>
          <p:cNvPr id="26" name="TextBox 9"/>
          <p:cNvSpPr txBox="1"/>
          <p:nvPr/>
        </p:nvSpPr>
        <p:spPr>
          <a:xfrm>
            <a:off x="7556654" y="4201963"/>
            <a:ext cx="5104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.</a:t>
            </a:r>
          </a:p>
        </p:txBody>
      </p:sp>
      <p:sp>
        <p:nvSpPr>
          <p:cNvPr id="27" name="TextBox 9"/>
          <p:cNvSpPr txBox="1"/>
          <p:nvPr/>
        </p:nvSpPr>
        <p:spPr>
          <a:xfrm>
            <a:off x="6247761" y="4089315"/>
            <a:ext cx="1640604" cy="5835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   7 0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5" grpId="0"/>
      <p:bldP spid="9" grpId="0"/>
      <p:bldP spid="10" grpId="0"/>
      <p:bldP spid="10" grpId="1"/>
      <p:bldP spid="21" grpId="0" bldLvl="0" animBg="1"/>
      <p:bldP spid="22" grpId="0"/>
      <p:bldP spid="22" grpId="1"/>
      <p:bldP spid="23" grpId="0"/>
      <p:bldP spid="23" grpId="1"/>
      <p:bldP spid="24" grpId="0"/>
      <p:bldP spid="25" grpId="0"/>
      <p:bldP spid="26" grpId="0"/>
      <p:bldP spid="26" grpId="1"/>
      <p:bldP spid="2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3849688" y="1839595"/>
            <a:ext cx="309181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0.07×10= 0.7</a:t>
            </a: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627438" y="2442845"/>
            <a:ext cx="22542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0.07×100</a:t>
            </a: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5721350" y="2487295"/>
            <a:ext cx="8747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= 7</a:t>
            </a:r>
          </a:p>
        </p:txBody>
      </p:sp>
      <p:sp>
        <p:nvSpPr>
          <p:cNvPr id="15370" name="未知"/>
          <p:cNvSpPr/>
          <p:nvPr/>
        </p:nvSpPr>
        <p:spPr bwMode="auto">
          <a:xfrm>
            <a:off x="4210050" y="2342833"/>
            <a:ext cx="431800" cy="144462"/>
          </a:xfrm>
          <a:custGeom>
            <a:avLst/>
            <a:gdLst>
              <a:gd name="T0" fmla="*/ 0 w 272"/>
              <a:gd name="T1" fmla="*/ 0 h 91"/>
              <a:gd name="T2" fmla="*/ 136 w 272"/>
              <a:gd name="T3" fmla="*/ 91 h 91"/>
              <a:gd name="T4" fmla="*/ 272 w 272"/>
              <a:gd name="T5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72" h="91">
                <a:moveTo>
                  <a:pt x="0" y="0"/>
                </a:moveTo>
                <a:cubicBezTo>
                  <a:pt x="45" y="45"/>
                  <a:pt x="91" y="91"/>
                  <a:pt x="136" y="91"/>
                </a:cubicBezTo>
                <a:cubicBezTo>
                  <a:pt x="181" y="91"/>
                  <a:pt x="226" y="45"/>
                  <a:pt x="272" y="0"/>
                </a:cubicBezTo>
              </a:path>
            </a:pathLst>
          </a:custGeom>
          <a:noFill/>
          <a:ln w="25400" cmpd="sng">
            <a:solidFill>
              <a:srgbClr val="FF00FF"/>
            </a:solidFill>
            <a:round/>
            <a:tailEnd type="arrow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71" name="未知"/>
          <p:cNvSpPr/>
          <p:nvPr/>
        </p:nvSpPr>
        <p:spPr bwMode="auto">
          <a:xfrm>
            <a:off x="4059238" y="2984183"/>
            <a:ext cx="569912" cy="204787"/>
          </a:xfrm>
          <a:custGeom>
            <a:avLst/>
            <a:gdLst>
              <a:gd name="T0" fmla="*/ 0 w 272"/>
              <a:gd name="T1" fmla="*/ 0 h 91"/>
              <a:gd name="T2" fmla="*/ 136 w 272"/>
              <a:gd name="T3" fmla="*/ 91 h 91"/>
              <a:gd name="T4" fmla="*/ 272 w 272"/>
              <a:gd name="T5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72" h="91">
                <a:moveTo>
                  <a:pt x="0" y="0"/>
                </a:moveTo>
                <a:cubicBezTo>
                  <a:pt x="45" y="45"/>
                  <a:pt x="91" y="91"/>
                  <a:pt x="136" y="91"/>
                </a:cubicBezTo>
                <a:cubicBezTo>
                  <a:pt x="181" y="91"/>
                  <a:pt x="226" y="45"/>
                  <a:pt x="272" y="0"/>
                </a:cubicBezTo>
              </a:path>
            </a:pathLst>
          </a:custGeom>
          <a:noFill/>
          <a:ln w="25400" cmpd="sng">
            <a:solidFill>
              <a:srgbClr val="FF00FF"/>
            </a:solidFill>
            <a:round/>
            <a:tailEnd type="arrow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72" name="AutoShape 12"/>
          <p:cNvSpPr>
            <a:spLocks noChangeArrowheads="1"/>
          </p:cNvSpPr>
          <p:nvPr/>
        </p:nvSpPr>
        <p:spPr bwMode="auto">
          <a:xfrm>
            <a:off x="1732597" y="4086226"/>
            <a:ext cx="8027987" cy="2145288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rgbClr val="FF5050"/>
            </a:solidFill>
            <a:rou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1877060" y="4071938"/>
            <a:ext cx="259221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数的扩大</a:t>
            </a:r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1805623" y="4638675"/>
            <a:ext cx="77989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一个小数扩大到它的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倍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,100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倍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,1000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倍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……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375" name="Text Box 15"/>
          <p:cNvSpPr txBox="1">
            <a:spLocks noChangeArrowheads="1"/>
          </p:cNvSpPr>
          <p:nvPr/>
        </p:nvSpPr>
        <p:spPr bwMode="auto">
          <a:xfrm>
            <a:off x="1805623" y="5141913"/>
            <a:ext cx="777167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小数点分别向右移动一位、两位、三位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……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376" name="Text Box 16"/>
          <p:cNvSpPr txBox="1">
            <a:spLocks noChangeArrowheads="1"/>
          </p:cNvSpPr>
          <p:nvPr/>
        </p:nvSpPr>
        <p:spPr bwMode="auto">
          <a:xfrm>
            <a:off x="1805623" y="5646738"/>
            <a:ext cx="469070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数位不够时补“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0”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占位。</a:t>
            </a:r>
          </a:p>
        </p:txBody>
      </p:sp>
      <p:sp>
        <p:nvSpPr>
          <p:cNvPr id="15380" name="AutoShape 20"/>
          <p:cNvSpPr>
            <a:spLocks noChangeArrowheads="1"/>
          </p:cNvSpPr>
          <p:nvPr/>
        </p:nvSpPr>
        <p:spPr bwMode="auto">
          <a:xfrm>
            <a:off x="3554730" y="575310"/>
            <a:ext cx="5207635" cy="1087755"/>
          </a:xfrm>
          <a:prstGeom prst="roundRect">
            <a:avLst/>
          </a:prstGeom>
          <a:solidFill>
            <a:srgbClr val="CCFFCC"/>
          </a:solidFill>
          <a:ln w="9525">
            <a:solidFill>
              <a:srgbClr val="3333FF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0.07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扩大到它的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倍，就是把它乘以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384" name="Text Box 24"/>
          <p:cNvSpPr txBox="1">
            <a:spLocks noChangeArrowheads="1"/>
          </p:cNvSpPr>
          <p:nvPr/>
        </p:nvSpPr>
        <p:spPr bwMode="auto">
          <a:xfrm>
            <a:off x="3346450" y="3063558"/>
            <a:ext cx="27146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0.07</a:t>
            </a:r>
            <a:r>
              <a:rPr lang="en-US" altLang="zh-CN" sz="3600">
                <a:solidFill>
                  <a:srgbClr val="FF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×1000</a:t>
            </a:r>
          </a:p>
        </p:txBody>
      </p:sp>
      <p:sp>
        <p:nvSpPr>
          <p:cNvPr id="15385" name="Text Box 25"/>
          <p:cNvSpPr txBox="1">
            <a:spLocks noChangeArrowheads="1"/>
          </p:cNvSpPr>
          <p:nvPr/>
        </p:nvSpPr>
        <p:spPr bwMode="auto">
          <a:xfrm>
            <a:off x="5984875" y="3108008"/>
            <a:ext cx="11049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= 70</a:t>
            </a:r>
          </a:p>
        </p:txBody>
      </p:sp>
      <p:sp>
        <p:nvSpPr>
          <p:cNvPr id="15386" name="未知"/>
          <p:cNvSpPr/>
          <p:nvPr/>
        </p:nvSpPr>
        <p:spPr bwMode="auto">
          <a:xfrm>
            <a:off x="3778250" y="3639820"/>
            <a:ext cx="863600" cy="276225"/>
          </a:xfrm>
          <a:custGeom>
            <a:avLst/>
            <a:gdLst>
              <a:gd name="T0" fmla="*/ 0 w 272"/>
              <a:gd name="T1" fmla="*/ 0 h 91"/>
              <a:gd name="T2" fmla="*/ 136 w 272"/>
              <a:gd name="T3" fmla="*/ 91 h 91"/>
              <a:gd name="T4" fmla="*/ 272 w 272"/>
              <a:gd name="T5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72" h="91">
                <a:moveTo>
                  <a:pt x="0" y="0"/>
                </a:moveTo>
                <a:cubicBezTo>
                  <a:pt x="45" y="45"/>
                  <a:pt x="91" y="91"/>
                  <a:pt x="136" y="91"/>
                </a:cubicBezTo>
                <a:cubicBezTo>
                  <a:pt x="181" y="91"/>
                  <a:pt x="226" y="45"/>
                  <a:pt x="272" y="0"/>
                </a:cubicBezTo>
              </a:path>
            </a:pathLst>
          </a:custGeom>
          <a:noFill/>
          <a:ln w="25400" cmpd="sng">
            <a:solidFill>
              <a:srgbClr val="FF00FF"/>
            </a:solidFill>
            <a:round/>
            <a:tailEnd type="arrow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87" name="Text Box 27"/>
          <p:cNvSpPr txBox="1">
            <a:spLocks noChangeArrowheads="1"/>
          </p:cNvSpPr>
          <p:nvPr/>
        </p:nvSpPr>
        <p:spPr bwMode="auto">
          <a:xfrm>
            <a:off x="6416927" y="1118461"/>
            <a:ext cx="8747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‥‥‥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2" grpId="0" bldLvl="0" animBg="1" autoUpdateAnimBg="0"/>
      <p:bldP spid="15373" grpId="0" autoUpdateAnimBg="0"/>
      <p:bldP spid="15374" grpId="0" autoUpdateAnimBg="0"/>
      <p:bldP spid="15375" grpId="0" autoUpdateAnimBg="0"/>
      <p:bldP spid="15376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TextBox 7"/>
              <p:cNvSpPr txBox="1"/>
              <p:nvPr/>
            </p:nvSpPr>
            <p:spPr>
              <a:xfrm>
                <a:off x="328930" y="1403985"/>
                <a:ext cx="10456545" cy="8705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en-US" altLang="zh-CN" sz="3200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(2)</a:t>
                </a:r>
                <a:r>
                  <a:rPr lang="zh-CN" altLang="en-US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把</a:t>
                </a:r>
                <a:r>
                  <a:rPr lang="en-US" altLang="zh-CN" sz="32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3.2</a:t>
                </a:r>
                <a:r>
                  <a:rPr lang="zh-CN" altLang="en-US" sz="32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分别缩小到原来的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en-US" sz="32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zh-CN" altLang="en-US" sz="32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1000</m:t>
                        </m:r>
                      </m:den>
                    </m:f>
                  </m:oMath>
                </a14:m>
                <a:r>
                  <a:rPr lang="zh-CN" altLang="en-US" sz="32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各是多少？</a:t>
                </a:r>
                <a:endPara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3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930" y="1403985"/>
                <a:ext cx="10456545" cy="870585"/>
              </a:xfrm>
              <a:prstGeom prst="rect">
                <a:avLst/>
              </a:prstGeom>
              <a:blipFill rotWithShape="1">
                <a:blip r:embed="rId6" cstate="print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5" name="圆角矩形标注 14"/>
              <p:cNvSpPr/>
              <p:nvPr/>
            </p:nvSpPr>
            <p:spPr>
              <a:xfrm>
                <a:off x="2881630" y="3096260"/>
                <a:ext cx="7601585" cy="2483485"/>
              </a:xfrm>
              <a:prstGeom prst="wedgeRoundRectCallout">
                <a:avLst>
                  <a:gd name="adj1" fmla="val -40635"/>
                  <a:gd name="adj2" fmla="val -75441"/>
                  <a:gd name="adj3" fmla="val 16667"/>
                </a:avLst>
              </a:prstGeom>
              <a:noFill/>
              <a:ln w="190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latinLnBrk="0">
                  <a:lnSpc>
                    <a:spcPct val="130000"/>
                  </a:lnSpc>
                </a:pPr>
                <a:r>
                  <a:rPr lang="zh-CN" altLang="en-US" sz="32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“</a:t>
                </a:r>
                <a:r>
                  <a:rPr lang="zh-CN" altLang="en-US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缩小到</a:t>
                </a:r>
                <a:r>
                  <a:rPr lang="zh-CN" altLang="en-US" sz="32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原来的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 smtClean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en-US" sz="32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100</m:t>
                        </m:r>
                      </m:den>
                    </m:f>
                    <m:r>
                      <a:rPr lang="zh-CN" altLang="en-US" sz="3200" i="1" smtClean="0">
                        <a:solidFill>
                          <a:srgbClr val="FF0000"/>
                        </a:solidFill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</a:rPr>
                      <m:t>、</m:t>
                    </m:r>
                    <m:f>
                      <m:fPr>
                        <m:ctrlPr>
                          <a:rPr lang="en-US" altLang="zh-CN" sz="32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1000</m:t>
                        </m:r>
                      </m:den>
                    </m:f>
                  </m:oMath>
                </a14:m>
                <a:r>
                  <a:rPr lang="zh-CN" altLang="en-US" sz="32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”，这句话让你想到了什么？可以和哪个知识点联系起来？</a:t>
                </a:r>
                <a:endParaRPr lang="zh-CN" altLang="en-US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15" name="圆角矩形标注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1630" y="3096260"/>
                <a:ext cx="7601585" cy="2483485"/>
              </a:xfrm>
              <a:prstGeom prst="wedgeRoundRectCallout">
                <a:avLst>
                  <a:gd name="adj1" fmla="val -40635"/>
                  <a:gd name="adj2" fmla="val -75441"/>
                  <a:gd name="adj3" fmla="val 16667"/>
                </a:avLst>
              </a:prstGeom>
              <a:blipFill rotWithShape="1">
                <a:blip r:embed="rId7" cstate="print"/>
                <a:stretch>
                  <a:fillRect l="-125" t="-26131" r="-125" b="-384"/>
                </a:stretch>
              </a:blipFill>
              <a:ln w="190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TextBox 7"/>
              <p:cNvSpPr txBox="1"/>
              <p:nvPr/>
            </p:nvSpPr>
            <p:spPr>
              <a:xfrm>
                <a:off x="493395" y="1320800"/>
                <a:ext cx="8820150" cy="77279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800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(2)</a:t>
                </a:r>
                <a:r>
                  <a:rPr lang="zh-CN" altLang="en-US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把</a:t>
                </a:r>
                <a:r>
                  <a:rPr lang="en-US" altLang="zh-CN" sz="28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3.2</a:t>
                </a:r>
                <a:r>
                  <a:rPr lang="zh-CN" altLang="en-US" sz="28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分别缩小到原来的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en-US" sz="28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zh-CN" altLang="en-US" sz="28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1000</m:t>
                        </m:r>
                      </m:den>
                    </m:f>
                  </m:oMath>
                </a14:m>
                <a:r>
                  <a:rPr lang="zh-CN" altLang="en-US" sz="28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各是多少？</a:t>
                </a:r>
                <a:endPara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3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395" y="1320800"/>
                <a:ext cx="8820150" cy="772795"/>
              </a:xfrm>
              <a:prstGeom prst="rect">
                <a:avLst/>
              </a:prstGeom>
              <a:blipFill rotWithShape="1">
                <a:blip r:embed="rId6" cstate="print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AutoShape 27"/>
          <p:cNvSpPr>
            <a:spLocks noChangeArrowheads="1"/>
          </p:cNvSpPr>
          <p:nvPr/>
        </p:nvSpPr>
        <p:spPr bwMode="auto">
          <a:xfrm>
            <a:off x="5621020" y="2566670"/>
            <a:ext cx="3665220" cy="926465"/>
          </a:xfrm>
          <a:prstGeom prst="wedgeRoundRectCallout">
            <a:avLst>
              <a:gd name="adj1" fmla="val -40159"/>
              <a:gd name="adj2" fmla="val 82556"/>
              <a:gd name="adj3" fmla="val 16667"/>
            </a:avLst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除以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就是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小数点向左移动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8" name="AutoShape 27"/>
              <p:cNvSpPr>
                <a:spLocks noChangeArrowheads="1"/>
              </p:cNvSpPr>
              <p:nvPr/>
            </p:nvSpPr>
            <p:spPr bwMode="auto">
              <a:xfrm>
                <a:off x="1685290" y="2566670"/>
                <a:ext cx="2778125" cy="1103630"/>
              </a:xfrm>
              <a:prstGeom prst="wedgeRoundRectCallout">
                <a:avLst>
                  <a:gd name="adj1" fmla="val 35165"/>
                  <a:gd name="adj2" fmla="val 64556"/>
                  <a:gd name="adj3" fmla="val 16667"/>
                </a:avLst>
              </a:prstGeom>
              <a:noFill/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lIns="68580" tIns="34290" rIns="68580" bIns="34290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zh-CN" altLang="en-US" sz="24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把</a:t>
                </a:r>
                <a:r>
                  <a:rPr lang="en-US" altLang="zh-CN" sz="24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3.2</a:t>
                </a:r>
                <a:r>
                  <a:rPr lang="zh-CN" altLang="en-US" sz="24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缩小到</a:t>
                </a:r>
                <a:r>
                  <a:rPr lang="zh-CN" altLang="en-US" sz="24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原来的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en-US" sz="24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就是</a:t>
                </a:r>
                <a:r>
                  <a:rPr lang="zh-CN" altLang="en-US" sz="24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除以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10</a:t>
                </a:r>
                <a:r>
                  <a:rPr lang="zh-CN" altLang="en-US" sz="24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。</a:t>
                </a:r>
                <a:endParaRPr lang="en-US" altLang="zh-CN" sz="24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8" name="AutoShap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85290" y="2566670"/>
                <a:ext cx="2778125" cy="1103630"/>
              </a:xfrm>
              <a:prstGeom prst="wedgeRoundRectCallout">
                <a:avLst>
                  <a:gd name="adj1" fmla="val 35165"/>
                  <a:gd name="adj2" fmla="val 64556"/>
                  <a:gd name="adj3" fmla="val 16667"/>
                </a:avLst>
              </a:prstGeom>
              <a:blipFill rotWithShape="1">
                <a:blip r:embed="rId7" cstate="print"/>
                <a:stretch>
                  <a:fillRect l="-229" t="-575" r="-229" b="-15305"/>
                </a:stretch>
              </a:blipFill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AutoShape 27"/>
          <p:cNvSpPr>
            <a:spLocks noChangeArrowheads="1"/>
          </p:cNvSpPr>
          <p:nvPr/>
        </p:nvSpPr>
        <p:spPr bwMode="auto">
          <a:xfrm>
            <a:off x="3263900" y="5068570"/>
            <a:ext cx="4700270" cy="547370"/>
          </a:xfrm>
          <a:prstGeom prst="wedgeRoundRectCallout">
            <a:avLst>
              <a:gd name="adj1" fmla="val -17232"/>
              <a:gd name="adj2" fmla="val -98761"/>
              <a:gd name="adj3" fmla="val 16667"/>
            </a:avLst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数位不够，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补足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TextBox 9"/>
          <p:cNvSpPr txBox="1"/>
          <p:nvPr/>
        </p:nvSpPr>
        <p:spPr>
          <a:xfrm>
            <a:off x="3951103" y="4101090"/>
            <a:ext cx="1905282" cy="4914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3.2÷10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</a:t>
            </a:r>
            <a:endParaRPr lang="en-US" altLang="zh-CN" sz="2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TextBox 9"/>
          <p:cNvSpPr txBox="1"/>
          <p:nvPr/>
        </p:nvSpPr>
        <p:spPr>
          <a:xfrm>
            <a:off x="5823564" y="4101089"/>
            <a:ext cx="1164624" cy="4914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3 2</a:t>
            </a:r>
          </a:p>
        </p:txBody>
      </p:sp>
      <p:sp>
        <p:nvSpPr>
          <p:cNvPr id="16" name="TextBox 9"/>
          <p:cNvSpPr txBox="1"/>
          <p:nvPr/>
        </p:nvSpPr>
        <p:spPr>
          <a:xfrm>
            <a:off x="5919880" y="4101090"/>
            <a:ext cx="510430" cy="4914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.</a:t>
            </a:r>
          </a:p>
        </p:txBody>
      </p:sp>
      <p:sp>
        <p:nvSpPr>
          <p:cNvPr id="17" name="TextBox 9"/>
          <p:cNvSpPr txBox="1"/>
          <p:nvPr/>
        </p:nvSpPr>
        <p:spPr>
          <a:xfrm>
            <a:off x="5319255" y="4101090"/>
            <a:ext cx="667195" cy="4914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20833e-05 0 L -0.0297396 0.00287037 " pathEditMode="relative" rAng="0" ptsTypes="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" y="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6" grpId="1" animBg="1"/>
      <p:bldP spid="8" grpId="0" animBg="1"/>
      <p:bldP spid="8" grpId="1" animBg="1"/>
      <p:bldP spid="12" grpId="0" bldLvl="0" animBg="1"/>
      <p:bldP spid="14" grpId="0"/>
      <p:bldP spid="15" grpId="0"/>
      <p:bldP spid="16" grpId="0"/>
      <p:bldP spid="16" grpId="1"/>
      <p:bldP spid="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TextBox 7"/>
              <p:cNvSpPr txBox="1"/>
              <p:nvPr/>
            </p:nvSpPr>
            <p:spPr>
              <a:xfrm>
                <a:off x="493395" y="1320800"/>
                <a:ext cx="8820150" cy="77279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800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(2)</a:t>
                </a:r>
                <a:r>
                  <a:rPr lang="zh-CN" altLang="en-US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把</a:t>
                </a:r>
                <a:r>
                  <a:rPr lang="en-US" altLang="zh-CN" sz="28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3.2</a:t>
                </a:r>
                <a:r>
                  <a:rPr lang="zh-CN" altLang="en-US" sz="28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分别缩小到原来的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en-US" sz="28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zh-CN" altLang="en-US" sz="28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1000</m:t>
                        </m:r>
                      </m:den>
                    </m:f>
                  </m:oMath>
                </a14:m>
                <a:r>
                  <a:rPr lang="zh-CN" altLang="en-US" sz="28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各是多少？</a:t>
                </a:r>
                <a:endPara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3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395" y="1320800"/>
                <a:ext cx="8820150" cy="772795"/>
              </a:xfrm>
              <a:prstGeom prst="rect">
                <a:avLst/>
              </a:prstGeom>
              <a:blipFill rotWithShape="1">
                <a:blip r:embed="rId6" cstate="print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AutoShape 27"/>
          <p:cNvSpPr>
            <a:spLocks noChangeArrowheads="1"/>
          </p:cNvSpPr>
          <p:nvPr/>
        </p:nvSpPr>
        <p:spPr bwMode="auto">
          <a:xfrm>
            <a:off x="5621020" y="2566670"/>
            <a:ext cx="3665220" cy="926465"/>
          </a:xfrm>
          <a:prstGeom prst="wedgeRoundRectCallout">
            <a:avLst>
              <a:gd name="adj1" fmla="val -40159"/>
              <a:gd name="adj2" fmla="val 82556"/>
              <a:gd name="adj3" fmla="val 16667"/>
            </a:avLst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除以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就是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小数点向左移动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两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8" name="AutoShape 27"/>
              <p:cNvSpPr>
                <a:spLocks noChangeArrowheads="1"/>
              </p:cNvSpPr>
              <p:nvPr/>
            </p:nvSpPr>
            <p:spPr bwMode="auto">
              <a:xfrm>
                <a:off x="1410970" y="2566670"/>
                <a:ext cx="3052445" cy="1103630"/>
              </a:xfrm>
              <a:prstGeom prst="wedgeRoundRectCallout">
                <a:avLst>
                  <a:gd name="adj1" fmla="val 35165"/>
                  <a:gd name="adj2" fmla="val 64556"/>
                  <a:gd name="adj3" fmla="val 16667"/>
                </a:avLst>
              </a:prstGeom>
              <a:noFill/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lIns="68580" tIns="34290" rIns="68580" bIns="34290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zh-CN" altLang="en-US" sz="24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把</a:t>
                </a:r>
                <a:r>
                  <a:rPr lang="en-US" altLang="zh-CN" sz="24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3.2</a:t>
                </a:r>
                <a:r>
                  <a:rPr lang="zh-CN" altLang="en-US" sz="24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缩小到</a:t>
                </a:r>
                <a:r>
                  <a:rPr lang="zh-CN" altLang="en-US" sz="24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原来的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zh-CN" altLang="en-US" sz="24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就是</a:t>
                </a:r>
                <a:r>
                  <a:rPr lang="zh-CN" altLang="en-US" sz="24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除以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100</a:t>
                </a:r>
                <a:r>
                  <a:rPr lang="zh-CN" altLang="en-US" sz="24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。</a:t>
                </a:r>
                <a:endParaRPr lang="en-US" altLang="zh-CN" sz="24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8" name="AutoShap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10970" y="2566670"/>
                <a:ext cx="3052445" cy="1103630"/>
              </a:xfrm>
              <a:prstGeom prst="wedgeRoundRectCallout">
                <a:avLst>
                  <a:gd name="adj1" fmla="val 35165"/>
                  <a:gd name="adj2" fmla="val 64556"/>
                  <a:gd name="adj3" fmla="val 16667"/>
                </a:avLst>
              </a:prstGeom>
              <a:blipFill rotWithShape="1">
                <a:blip r:embed="rId7" cstate="print"/>
                <a:stretch>
                  <a:fillRect l="-208" t="-575" r="-208" b="-15305"/>
                </a:stretch>
              </a:blipFill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3524885" y="4239895"/>
            <a:ext cx="22453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3.2÷100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</a:t>
            </a:r>
          </a:p>
        </p:txBody>
      </p:sp>
      <p:sp>
        <p:nvSpPr>
          <p:cNvPr id="11" name="TextBox 9"/>
          <p:cNvSpPr txBox="1"/>
          <p:nvPr/>
        </p:nvSpPr>
        <p:spPr>
          <a:xfrm>
            <a:off x="5461000" y="4239895"/>
            <a:ext cx="14243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0.032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8" grpId="0" bldLvl="0" animBg="1"/>
      <p:bldP spid="8" grpId="1" animBg="1"/>
      <p:bldP spid="10" grpId="0" build="p"/>
      <p:bldP spid="1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2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TextBox 7"/>
              <p:cNvSpPr txBox="1"/>
              <p:nvPr/>
            </p:nvSpPr>
            <p:spPr>
              <a:xfrm>
                <a:off x="493395" y="1320800"/>
                <a:ext cx="8820150" cy="77279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800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(2)</a:t>
                </a:r>
                <a:r>
                  <a:rPr lang="zh-CN" altLang="en-US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把</a:t>
                </a:r>
                <a:r>
                  <a:rPr lang="en-US" altLang="zh-CN" sz="28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3.2</a:t>
                </a:r>
                <a:r>
                  <a:rPr lang="zh-CN" altLang="en-US" sz="28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分别缩小到原来的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en-US" sz="28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zh-CN" altLang="en-US" sz="28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1000</m:t>
                        </m:r>
                      </m:den>
                    </m:f>
                  </m:oMath>
                </a14:m>
                <a:r>
                  <a:rPr lang="zh-CN" altLang="en-US" sz="28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各是多少？</a:t>
                </a:r>
                <a:endPara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3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395" y="1320800"/>
                <a:ext cx="8820150" cy="772795"/>
              </a:xfrm>
              <a:prstGeom prst="rect">
                <a:avLst/>
              </a:prstGeom>
              <a:blipFill rotWithShape="1">
                <a:blip r:embed="rId6" cstate="print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AutoShape 27"/>
          <p:cNvSpPr>
            <a:spLocks noChangeArrowheads="1"/>
          </p:cNvSpPr>
          <p:nvPr/>
        </p:nvSpPr>
        <p:spPr bwMode="auto">
          <a:xfrm>
            <a:off x="5621020" y="2566670"/>
            <a:ext cx="3665220" cy="926465"/>
          </a:xfrm>
          <a:prstGeom prst="wedgeRoundRectCallout">
            <a:avLst>
              <a:gd name="adj1" fmla="val -40159"/>
              <a:gd name="adj2" fmla="val 82556"/>
              <a:gd name="adj3" fmla="val 16667"/>
            </a:avLst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除以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就是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小数点向左移动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8" name="AutoShape 27"/>
              <p:cNvSpPr>
                <a:spLocks noChangeArrowheads="1"/>
              </p:cNvSpPr>
              <p:nvPr/>
            </p:nvSpPr>
            <p:spPr bwMode="auto">
              <a:xfrm>
                <a:off x="1189355" y="2566670"/>
                <a:ext cx="3274060" cy="1103630"/>
              </a:xfrm>
              <a:prstGeom prst="wedgeRoundRectCallout">
                <a:avLst>
                  <a:gd name="adj1" fmla="val 35165"/>
                  <a:gd name="adj2" fmla="val 64556"/>
                  <a:gd name="adj3" fmla="val 16667"/>
                </a:avLst>
              </a:prstGeom>
              <a:noFill/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lIns="68580" tIns="34290" rIns="68580" bIns="34290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zh-CN" altLang="en-US" sz="24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把</a:t>
                </a:r>
                <a:r>
                  <a:rPr lang="en-US" altLang="zh-CN" sz="24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3.2</a:t>
                </a:r>
                <a:r>
                  <a:rPr lang="zh-CN" altLang="en-US" sz="24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缩小到</a:t>
                </a:r>
                <a:r>
                  <a:rPr lang="zh-CN" altLang="en-US" sz="24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原来的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1000</m:t>
                        </m:r>
                      </m:den>
                    </m:f>
                  </m:oMath>
                </a14:m>
                <a:r>
                  <a:rPr lang="zh-CN" altLang="en-US" sz="24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就是</a:t>
                </a:r>
                <a:r>
                  <a:rPr lang="zh-CN" altLang="en-US" sz="24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除以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1000</a:t>
                </a:r>
                <a:r>
                  <a:rPr lang="zh-CN" altLang="en-US" sz="24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。</a:t>
                </a:r>
                <a:endParaRPr lang="en-US" altLang="zh-CN" sz="24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8" name="AutoShap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89355" y="2566670"/>
                <a:ext cx="3274060" cy="1103630"/>
              </a:xfrm>
              <a:prstGeom prst="wedgeRoundRectCallout">
                <a:avLst>
                  <a:gd name="adj1" fmla="val 35165"/>
                  <a:gd name="adj2" fmla="val 64556"/>
                  <a:gd name="adj3" fmla="val 16667"/>
                </a:avLst>
              </a:prstGeom>
              <a:blipFill rotWithShape="1">
                <a:blip r:embed="rId7" cstate="print"/>
                <a:stretch>
                  <a:fillRect l="-194" t="-575" r="-194" b="-15247"/>
                </a:stretch>
              </a:blipFill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3524885" y="4239895"/>
            <a:ext cx="22453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3.2÷100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</a:t>
            </a:r>
          </a:p>
        </p:txBody>
      </p:sp>
      <p:sp>
        <p:nvSpPr>
          <p:cNvPr id="11" name="TextBox 9"/>
          <p:cNvSpPr txBox="1"/>
          <p:nvPr/>
        </p:nvSpPr>
        <p:spPr>
          <a:xfrm>
            <a:off x="5461000" y="4239895"/>
            <a:ext cx="14243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0.0032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8" grpId="0" bldLvl="0" animBg="1"/>
      <p:bldP spid="8" grpId="1" animBg="1"/>
      <p:bldP spid="10" grpId="0" build="p"/>
      <p:bldP spid="11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3893820" y="1808664"/>
            <a:ext cx="170370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3.2÷10</a:t>
            </a: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3706971" y="2444605"/>
            <a:ext cx="227498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3.2÷100 </a:t>
            </a: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5411470" y="2456364"/>
            <a:ext cx="20256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= 0.032</a:t>
            </a:r>
          </a:p>
        </p:txBody>
      </p:sp>
      <p:sp>
        <p:nvSpPr>
          <p:cNvPr id="17418" name="未知"/>
          <p:cNvSpPr/>
          <p:nvPr/>
        </p:nvSpPr>
        <p:spPr bwMode="auto">
          <a:xfrm flipH="1">
            <a:off x="3893820" y="2384927"/>
            <a:ext cx="358775" cy="144462"/>
          </a:xfrm>
          <a:custGeom>
            <a:avLst/>
            <a:gdLst>
              <a:gd name="T0" fmla="*/ 0 w 272"/>
              <a:gd name="T1" fmla="*/ 0 h 91"/>
              <a:gd name="T2" fmla="*/ 136 w 272"/>
              <a:gd name="T3" fmla="*/ 91 h 91"/>
              <a:gd name="T4" fmla="*/ 272 w 272"/>
              <a:gd name="T5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72" h="91">
                <a:moveTo>
                  <a:pt x="0" y="0"/>
                </a:moveTo>
                <a:cubicBezTo>
                  <a:pt x="45" y="45"/>
                  <a:pt x="91" y="91"/>
                  <a:pt x="136" y="91"/>
                </a:cubicBezTo>
                <a:cubicBezTo>
                  <a:pt x="181" y="91"/>
                  <a:pt x="226" y="45"/>
                  <a:pt x="272" y="0"/>
                </a:cubicBezTo>
              </a:path>
            </a:pathLst>
          </a:custGeom>
          <a:noFill/>
          <a:ln w="25400" cmpd="sng">
            <a:solidFill>
              <a:srgbClr val="FF00FF"/>
            </a:solidFill>
            <a:round/>
            <a:tailEnd type="arrow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9" name="未知"/>
          <p:cNvSpPr/>
          <p:nvPr/>
        </p:nvSpPr>
        <p:spPr bwMode="auto">
          <a:xfrm flipH="1">
            <a:off x="3312820" y="2961189"/>
            <a:ext cx="796925" cy="215900"/>
          </a:xfrm>
          <a:custGeom>
            <a:avLst/>
            <a:gdLst>
              <a:gd name="T0" fmla="*/ 0 w 272"/>
              <a:gd name="T1" fmla="*/ 0 h 91"/>
              <a:gd name="T2" fmla="*/ 136 w 272"/>
              <a:gd name="T3" fmla="*/ 91 h 91"/>
              <a:gd name="T4" fmla="*/ 272 w 272"/>
              <a:gd name="T5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72" h="91">
                <a:moveTo>
                  <a:pt x="0" y="0"/>
                </a:moveTo>
                <a:cubicBezTo>
                  <a:pt x="45" y="45"/>
                  <a:pt x="91" y="91"/>
                  <a:pt x="136" y="91"/>
                </a:cubicBezTo>
                <a:cubicBezTo>
                  <a:pt x="181" y="91"/>
                  <a:pt x="226" y="45"/>
                  <a:pt x="272" y="0"/>
                </a:cubicBezTo>
              </a:path>
            </a:pathLst>
          </a:custGeom>
          <a:noFill/>
          <a:ln w="25400" cmpd="sng">
            <a:solidFill>
              <a:srgbClr val="FF00FF"/>
            </a:solidFill>
            <a:round/>
            <a:tailEnd type="arrow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20" name="AutoShape 12"/>
          <p:cNvSpPr>
            <a:spLocks noChangeArrowheads="1"/>
          </p:cNvSpPr>
          <p:nvPr/>
        </p:nvSpPr>
        <p:spPr bwMode="auto">
          <a:xfrm>
            <a:off x="2237740" y="4044950"/>
            <a:ext cx="7272655" cy="230886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rgbClr val="FF5050"/>
            </a:solidFill>
            <a:rou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2426261" y="4112603"/>
            <a:ext cx="182614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数的缩小</a:t>
            </a:r>
          </a:p>
        </p:txBody>
      </p:sp>
      <p:sp>
        <p:nvSpPr>
          <p:cNvPr id="17425" name="Text Box 17"/>
          <p:cNvSpPr txBox="1">
            <a:spLocks noChangeArrowheads="1"/>
          </p:cNvSpPr>
          <p:nvPr/>
        </p:nvSpPr>
        <p:spPr bwMode="auto">
          <a:xfrm>
            <a:off x="2292087" y="5769327"/>
            <a:ext cx="469070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数位不够时补“</a:t>
            </a:r>
            <a:r>
              <a:rPr lang="en-US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0”</a:t>
            </a:r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占位。</a:t>
            </a:r>
          </a:p>
        </p:txBody>
      </p:sp>
      <p:sp>
        <p:nvSpPr>
          <p:cNvPr id="17426" name="Text Box 18"/>
          <p:cNvSpPr txBox="1">
            <a:spLocks noChangeArrowheads="1"/>
          </p:cNvSpPr>
          <p:nvPr/>
        </p:nvSpPr>
        <p:spPr bwMode="auto">
          <a:xfrm>
            <a:off x="2292087" y="5212761"/>
            <a:ext cx="694773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小数点向左移动一位、两位、三位</a:t>
            </a:r>
            <a:r>
              <a:rPr lang="en-US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……</a:t>
            </a:r>
            <a:endParaRPr lang="zh-CN" altLang="en-US" sz="3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7428" name="Group 20"/>
          <p:cNvGrpSpPr/>
          <p:nvPr/>
        </p:nvGrpSpPr>
        <p:grpSpPr bwMode="auto">
          <a:xfrm>
            <a:off x="3501921" y="609764"/>
            <a:ext cx="6016547" cy="1122363"/>
            <a:chOff x="-86" y="6"/>
            <a:chExt cx="3576" cy="707"/>
          </a:xfrm>
        </p:grpSpPr>
        <p:sp>
          <p:nvSpPr>
            <p:cNvPr id="17429" name="AutoShape 21"/>
            <p:cNvSpPr>
              <a:spLocks noChangeArrowheads="1"/>
            </p:cNvSpPr>
            <p:nvPr/>
          </p:nvSpPr>
          <p:spPr bwMode="auto">
            <a:xfrm>
              <a:off x="-86" y="44"/>
              <a:ext cx="3576" cy="669"/>
            </a:xfrm>
            <a:prstGeom prst="roundRect">
              <a:avLst/>
            </a:prstGeom>
            <a:solidFill>
              <a:srgbClr val="CCFFCC"/>
            </a:solidFill>
            <a:ln w="9525">
              <a:solidFill>
                <a:srgbClr val="3333FF"/>
              </a:solidFill>
              <a:miter lim="800000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     把</a:t>
              </a:r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3.2</a:t>
              </a: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缩小到原来的      ，就是把它除以</a:t>
              </a:r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10</a:t>
              </a: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。</a:t>
              </a:r>
            </a:p>
          </p:txBody>
        </p:sp>
        <p:grpSp>
          <p:nvGrpSpPr>
            <p:cNvPr id="17430" name="Group 22"/>
            <p:cNvGrpSpPr/>
            <p:nvPr/>
          </p:nvGrpSpPr>
          <p:grpSpPr bwMode="auto">
            <a:xfrm>
              <a:off x="2629" y="6"/>
              <a:ext cx="375" cy="588"/>
              <a:chOff x="40" y="6"/>
              <a:chExt cx="340" cy="588"/>
            </a:xfrm>
          </p:grpSpPr>
          <p:sp>
            <p:nvSpPr>
              <p:cNvPr id="17432" name="Text Box 24"/>
              <p:cNvSpPr txBox="1">
                <a:spLocks noChangeArrowheads="1"/>
              </p:cNvSpPr>
              <p:nvPr/>
            </p:nvSpPr>
            <p:spPr bwMode="auto">
              <a:xfrm>
                <a:off x="40" y="233"/>
                <a:ext cx="340" cy="361"/>
              </a:xfrm>
              <a:prstGeom prst="round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rgbClr val="FF5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</a:t>
                </a:r>
              </a:p>
            </p:txBody>
          </p:sp>
          <p:sp>
            <p:nvSpPr>
              <p:cNvPr id="17433" name="Text Box 25"/>
              <p:cNvSpPr txBox="1">
                <a:spLocks noChangeArrowheads="1"/>
              </p:cNvSpPr>
              <p:nvPr/>
            </p:nvSpPr>
            <p:spPr bwMode="auto">
              <a:xfrm>
                <a:off x="93" y="6"/>
                <a:ext cx="245" cy="369"/>
              </a:xfrm>
              <a:prstGeom prst="round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rgbClr val="FF5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</a:p>
            </p:txBody>
          </p:sp>
          <p:sp>
            <p:nvSpPr>
              <p:cNvPr id="17431" name="Line 23"/>
              <p:cNvSpPr>
                <a:spLocks noChangeShapeType="1"/>
              </p:cNvSpPr>
              <p:nvPr/>
            </p:nvSpPr>
            <p:spPr bwMode="auto">
              <a:xfrm>
                <a:off x="105" y="288"/>
                <a:ext cx="241" cy="0"/>
              </a:xfrm>
              <a:prstGeom prst="roundRect">
                <a:avLst/>
              </a:prstGeom>
              <a:noFill/>
              <a:ln w="25400">
                <a:solidFill>
                  <a:srgbClr val="FF505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7437" name="Text Box 29"/>
          <p:cNvSpPr txBox="1">
            <a:spLocks noChangeArrowheads="1"/>
          </p:cNvSpPr>
          <p:nvPr/>
        </p:nvSpPr>
        <p:spPr bwMode="auto">
          <a:xfrm>
            <a:off x="3461673" y="3183439"/>
            <a:ext cx="250741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3.2÷1000 </a:t>
            </a:r>
          </a:p>
        </p:txBody>
      </p:sp>
      <p:sp>
        <p:nvSpPr>
          <p:cNvPr id="17438" name="Text Box 30"/>
          <p:cNvSpPr txBox="1">
            <a:spLocks noChangeArrowheads="1"/>
          </p:cNvSpPr>
          <p:nvPr/>
        </p:nvSpPr>
        <p:spPr bwMode="auto">
          <a:xfrm>
            <a:off x="5693921" y="3169152"/>
            <a:ext cx="20256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 0.0032</a:t>
            </a:r>
          </a:p>
        </p:txBody>
      </p:sp>
      <p:sp>
        <p:nvSpPr>
          <p:cNvPr id="17439" name="未知"/>
          <p:cNvSpPr/>
          <p:nvPr/>
        </p:nvSpPr>
        <p:spPr bwMode="auto">
          <a:xfrm flipH="1">
            <a:off x="2957195" y="3753352"/>
            <a:ext cx="941388" cy="215900"/>
          </a:xfrm>
          <a:custGeom>
            <a:avLst/>
            <a:gdLst>
              <a:gd name="T0" fmla="*/ 0 w 272"/>
              <a:gd name="T1" fmla="*/ 0 h 91"/>
              <a:gd name="T2" fmla="*/ 136 w 272"/>
              <a:gd name="T3" fmla="*/ 91 h 91"/>
              <a:gd name="T4" fmla="*/ 272 w 272"/>
              <a:gd name="T5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72" h="91">
                <a:moveTo>
                  <a:pt x="0" y="0"/>
                </a:moveTo>
                <a:cubicBezTo>
                  <a:pt x="45" y="45"/>
                  <a:pt x="91" y="91"/>
                  <a:pt x="136" y="91"/>
                </a:cubicBezTo>
                <a:cubicBezTo>
                  <a:pt x="181" y="91"/>
                  <a:pt x="226" y="45"/>
                  <a:pt x="272" y="0"/>
                </a:cubicBezTo>
              </a:path>
            </a:pathLst>
          </a:custGeom>
          <a:noFill/>
          <a:ln w="25400" cmpd="sng">
            <a:solidFill>
              <a:srgbClr val="FF00FF"/>
            </a:solidFill>
            <a:round/>
            <a:tailEnd type="arrow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 Box 27"/>
          <p:cNvSpPr txBox="1">
            <a:spLocks noChangeArrowheads="1"/>
          </p:cNvSpPr>
          <p:nvPr/>
        </p:nvSpPr>
        <p:spPr bwMode="auto">
          <a:xfrm>
            <a:off x="7029450" y="1299175"/>
            <a:ext cx="8747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‥‥‥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292087" y="4399916"/>
            <a:ext cx="7218045" cy="892418"/>
            <a:chOff x="954142" y="4147821"/>
            <a:chExt cx="7218045" cy="892418"/>
          </a:xfrm>
        </p:grpSpPr>
        <p:sp>
          <p:nvSpPr>
            <p:cNvPr id="17427" name="Text Box 19"/>
            <p:cNvSpPr txBox="1">
              <a:spLocks noChangeArrowheads="1"/>
            </p:cNvSpPr>
            <p:nvPr/>
          </p:nvSpPr>
          <p:spPr bwMode="auto">
            <a:xfrm>
              <a:off x="954142" y="4312966"/>
              <a:ext cx="7218045" cy="5835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一个小数缩小到它</a:t>
              </a:r>
              <a:r>
                <a:rPr lang="zh-CN" altLang="en-US" sz="32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的</a:t>
              </a:r>
              <a:r>
                <a:rPr lang="en-US" altLang="zh-CN" sz="32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   ,       ,         ……</a:t>
              </a:r>
              <a:endPara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688261" y="4147821"/>
              <a:ext cx="2568310" cy="892418"/>
              <a:chOff x="4688261" y="4147821"/>
              <a:chExt cx="2568310" cy="892418"/>
            </a:xfrm>
          </p:grpSpPr>
          <p:sp>
            <p:nvSpPr>
              <p:cNvPr id="30" name="Text Box 24"/>
              <p:cNvSpPr txBox="1">
                <a:spLocks noChangeArrowheads="1"/>
              </p:cNvSpPr>
              <p:nvPr/>
            </p:nvSpPr>
            <p:spPr bwMode="auto">
              <a:xfrm>
                <a:off x="4688261" y="4516364"/>
                <a:ext cx="550863" cy="523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</a:t>
                </a:r>
              </a:p>
            </p:txBody>
          </p:sp>
          <p:sp>
            <p:nvSpPr>
              <p:cNvPr id="31" name="Text Box 25"/>
              <p:cNvSpPr txBox="1">
                <a:spLocks noChangeArrowheads="1"/>
              </p:cNvSpPr>
              <p:nvPr/>
            </p:nvSpPr>
            <p:spPr bwMode="auto">
              <a:xfrm>
                <a:off x="4780946" y="4156001"/>
                <a:ext cx="367242" cy="523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</a:p>
            </p:txBody>
          </p:sp>
          <p:sp>
            <p:nvSpPr>
              <p:cNvPr id="32" name="Line 23"/>
              <p:cNvSpPr>
                <a:spLocks noChangeShapeType="1"/>
              </p:cNvSpPr>
              <p:nvPr/>
            </p:nvSpPr>
            <p:spPr bwMode="auto">
              <a:xfrm>
                <a:off x="4728483" y="4586214"/>
                <a:ext cx="421454" cy="0"/>
              </a:xfrm>
              <a:prstGeom prst="line">
                <a:avLst/>
              </a:prstGeom>
              <a:noFill/>
              <a:ln w="25400">
                <a:solidFill>
                  <a:srgbClr val="FF505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>
                  <a:solidFill>
                    <a:srgbClr val="FF0000"/>
                  </a:solidFill>
                </a:endParaRPr>
              </a:p>
            </p:txBody>
          </p:sp>
          <p:sp>
            <p:nvSpPr>
              <p:cNvPr id="33" name="Text Box 24"/>
              <p:cNvSpPr txBox="1">
                <a:spLocks noChangeArrowheads="1"/>
              </p:cNvSpPr>
              <p:nvPr/>
            </p:nvSpPr>
            <p:spPr bwMode="auto">
              <a:xfrm>
                <a:off x="5456980" y="4516364"/>
                <a:ext cx="732893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</a:t>
                </a:r>
              </a:p>
            </p:txBody>
          </p:sp>
          <p:sp>
            <p:nvSpPr>
              <p:cNvPr id="34" name="Text Box 25"/>
              <p:cNvSpPr txBox="1">
                <a:spLocks noChangeArrowheads="1"/>
              </p:cNvSpPr>
              <p:nvPr/>
            </p:nvSpPr>
            <p:spPr bwMode="auto">
              <a:xfrm>
                <a:off x="5619554" y="4147821"/>
                <a:ext cx="367242" cy="523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</a:p>
            </p:txBody>
          </p:sp>
          <p:sp>
            <p:nvSpPr>
              <p:cNvPr id="35" name="Line 23"/>
              <p:cNvSpPr>
                <a:spLocks noChangeShapeType="1"/>
              </p:cNvSpPr>
              <p:nvPr/>
            </p:nvSpPr>
            <p:spPr bwMode="auto">
              <a:xfrm>
                <a:off x="5497202" y="4586214"/>
                <a:ext cx="586966" cy="0"/>
              </a:xfrm>
              <a:prstGeom prst="line">
                <a:avLst/>
              </a:prstGeom>
              <a:noFill/>
              <a:ln w="25400">
                <a:solidFill>
                  <a:srgbClr val="FF505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>
                  <a:solidFill>
                    <a:srgbClr val="FF0000"/>
                  </a:solidFill>
                </a:endParaRPr>
              </a:p>
            </p:txBody>
          </p:sp>
          <p:sp>
            <p:nvSpPr>
              <p:cNvPr id="36" name="Text Box 24"/>
              <p:cNvSpPr txBox="1">
                <a:spLocks noChangeArrowheads="1"/>
              </p:cNvSpPr>
              <p:nvPr/>
            </p:nvSpPr>
            <p:spPr bwMode="auto">
              <a:xfrm>
                <a:off x="6340936" y="4516364"/>
                <a:ext cx="915635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1000</a:t>
                </a:r>
              </a:p>
            </p:txBody>
          </p:sp>
          <p:sp>
            <p:nvSpPr>
              <p:cNvPr id="37" name="Text Box 25"/>
              <p:cNvSpPr txBox="1">
                <a:spLocks noChangeArrowheads="1"/>
              </p:cNvSpPr>
              <p:nvPr/>
            </p:nvSpPr>
            <p:spPr bwMode="auto">
              <a:xfrm>
                <a:off x="6612557" y="4169375"/>
                <a:ext cx="367242" cy="523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</a:p>
            </p:txBody>
          </p:sp>
          <p:sp>
            <p:nvSpPr>
              <p:cNvPr id="38" name="Line 23"/>
              <p:cNvSpPr>
                <a:spLocks noChangeShapeType="1"/>
              </p:cNvSpPr>
              <p:nvPr/>
            </p:nvSpPr>
            <p:spPr bwMode="auto">
              <a:xfrm>
                <a:off x="6381158" y="4586214"/>
                <a:ext cx="864118" cy="0"/>
              </a:xfrm>
              <a:prstGeom prst="line">
                <a:avLst/>
              </a:prstGeom>
              <a:noFill/>
              <a:ln w="25400">
                <a:solidFill>
                  <a:srgbClr val="FF505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5" name="矩形 4"/>
          <p:cNvSpPr/>
          <p:nvPr/>
        </p:nvSpPr>
        <p:spPr>
          <a:xfrm>
            <a:off x="5637540" y="1837821"/>
            <a:ext cx="15792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 0.32</a:t>
            </a:r>
          </a:p>
        </p:txBody>
      </p:sp>
      <p:sp>
        <p:nvSpPr>
          <p:cNvPr id="39" name="Text Box 8"/>
          <p:cNvSpPr txBox="1">
            <a:spLocks noChangeArrowheads="1"/>
          </p:cNvSpPr>
          <p:nvPr/>
        </p:nvSpPr>
        <p:spPr bwMode="auto">
          <a:xfrm>
            <a:off x="2898812" y="2458991"/>
            <a:ext cx="88197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</a:t>
            </a:r>
          </a:p>
        </p:txBody>
      </p:sp>
      <p:sp>
        <p:nvSpPr>
          <p:cNvPr id="40" name="Text Box 29"/>
          <p:cNvSpPr txBox="1">
            <a:spLocks noChangeArrowheads="1"/>
          </p:cNvSpPr>
          <p:nvPr/>
        </p:nvSpPr>
        <p:spPr bwMode="auto">
          <a:xfrm>
            <a:off x="2526137" y="3178925"/>
            <a:ext cx="134684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0.00</a:t>
            </a: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 Box 8"/>
          <p:cNvSpPr txBox="1">
            <a:spLocks noChangeArrowheads="1"/>
          </p:cNvSpPr>
          <p:nvPr/>
        </p:nvSpPr>
        <p:spPr bwMode="auto">
          <a:xfrm>
            <a:off x="3405329" y="1844681"/>
            <a:ext cx="64953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5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4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9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7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8" dur="500"/>
                                        <p:tgtEl>
                                          <p:spTgt spid="17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3" dur="500"/>
                                        <p:tgtEl>
                                          <p:spTgt spid="17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5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6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 bldLvl="0" animBg="1" autoUpdateAnimBg="0"/>
      <p:bldP spid="17416" grpId="0" bldLvl="0" animBg="1" autoUpdateAnimBg="0"/>
      <p:bldP spid="17417" grpId="0" bldLvl="0" animBg="1" autoUpdateAnimBg="0"/>
      <p:bldP spid="17418" grpId="0" bldLvl="0" animBg="1"/>
      <p:bldP spid="17419" grpId="0" bldLvl="0" animBg="1"/>
      <p:bldP spid="17420" grpId="0" bldLvl="0" animBg="1" autoUpdateAnimBg="0"/>
      <p:bldP spid="17421" grpId="0" autoUpdateAnimBg="0"/>
      <p:bldP spid="17425" grpId="0" bldLvl="0" animBg="1" autoUpdateAnimBg="0"/>
      <p:bldP spid="17426" grpId="0" bldLvl="0" animBg="1" autoUpdateAnimBg="0"/>
      <p:bldP spid="17437" grpId="0" bldLvl="0" animBg="1" autoUpdateAnimBg="0"/>
      <p:bldP spid="17438" grpId="0" bldLvl="0" animBg="1" autoUpdateAnimBg="0"/>
      <p:bldP spid="17439" grpId="0" bldLvl="0" animBg="1"/>
      <p:bldP spid="29" grpId="0" autoUpdateAnimBg="0"/>
      <p:bldP spid="5" grpId="0"/>
      <p:bldP spid="39" grpId="0" bldLvl="0" animBg="1" autoUpdateAnimBg="0"/>
      <p:bldP spid="40" grpId="0" bldLvl="0" animBg="1" autoUpdateAnimBg="0"/>
      <p:bldP spid="41" grpId="0" bldLvl="0" animBg="1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382270" y="1503680"/>
            <a:ext cx="11181080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latinLnBrk="0">
              <a:lnSpc>
                <a:spcPct val="125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思考：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小数乘或除以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10,100,1000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……可以像整数一样在后面</a:t>
            </a:r>
          </a:p>
          <a:p>
            <a:pPr indent="228600" latinLnBrk="0">
              <a:lnSpc>
                <a:spcPct val="125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添上“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”或去掉“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”吗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为什么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52220" y="3323590"/>
            <a:ext cx="944118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不能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因为根据小数的性质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小数末尾添上“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”或去掉“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小数的大小不变。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382270" y="1503680"/>
            <a:ext cx="10824210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latinLnBrk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思考：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小数乘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或除以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)10,100,1000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……和整数乘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或除以）</a:t>
            </a:r>
          </a:p>
          <a:p>
            <a:pPr indent="0" latinLnBrk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10,100,1000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……有什么区别和联系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52220" y="3323590"/>
            <a:ext cx="944118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整数后面添上“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”或去掉 “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”也相当于移动了它的小数点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小数点移动时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如果位数不够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补位。</a:t>
            </a:r>
            <a:endParaRPr lang="zh-CN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0" name="TextBox 14"/>
          <p:cNvSpPr txBox="1"/>
          <p:nvPr/>
        </p:nvSpPr>
        <p:spPr>
          <a:xfrm>
            <a:off x="538919" y="1392707"/>
            <a:ext cx="538104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0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0.75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按要求做如下变化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11315" y="507247"/>
            <a:ext cx="21685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0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3" name="矩形 2"/>
          <p:cNvSpPr/>
          <p:nvPr/>
        </p:nvSpPr>
        <p:spPr>
          <a:xfrm>
            <a:off x="1200785" y="2277745"/>
            <a:ext cx="541464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0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扩大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倍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得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1200785" y="3474720"/>
            <a:ext cx="827786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0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缩小到它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得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     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1203325" y="4573905"/>
            <a:ext cx="1138364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0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(3)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去掉小数点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是把小数点向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移动了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7" name="Group 142"/>
          <p:cNvGrpSpPr/>
          <p:nvPr/>
        </p:nvGrpSpPr>
        <p:grpSpPr bwMode="auto">
          <a:xfrm>
            <a:off x="3791049" y="3321153"/>
            <a:ext cx="718051" cy="820738"/>
            <a:chOff x="0" y="0"/>
            <a:chExt cx="443" cy="517"/>
          </a:xfrm>
        </p:grpSpPr>
        <p:sp>
          <p:nvSpPr>
            <p:cNvPr id="8" name="Text Box 144"/>
            <p:cNvSpPr txBox="1">
              <a:spLocks noChangeArrowheads="1"/>
            </p:cNvSpPr>
            <p:nvPr/>
          </p:nvSpPr>
          <p:spPr bwMode="auto">
            <a:xfrm>
              <a:off x="0" y="227"/>
              <a:ext cx="443" cy="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zh-CN" sz="2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</a:t>
              </a:r>
            </a:p>
          </p:txBody>
        </p:sp>
        <p:sp>
          <p:nvSpPr>
            <p:cNvPr id="9" name="Line 143"/>
            <p:cNvSpPr>
              <a:spLocks noChangeShapeType="1"/>
            </p:cNvSpPr>
            <p:nvPr/>
          </p:nvSpPr>
          <p:spPr bwMode="auto">
            <a:xfrm>
              <a:off x="57" y="272"/>
              <a:ext cx="318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Text Box 145"/>
            <p:cNvSpPr txBox="1">
              <a:spLocks noChangeArrowheads="1"/>
            </p:cNvSpPr>
            <p:nvPr/>
          </p:nvSpPr>
          <p:spPr bwMode="auto">
            <a:xfrm>
              <a:off x="112" y="0"/>
              <a:ext cx="223" cy="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zh-CN" sz="2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</p:grpSp>
      <p:sp>
        <p:nvSpPr>
          <p:cNvPr id="12" name="矩形 11"/>
          <p:cNvSpPr/>
          <p:nvPr/>
        </p:nvSpPr>
        <p:spPr>
          <a:xfrm>
            <a:off x="4096385" y="2282825"/>
            <a:ext cx="108394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7</a:t>
            </a:r>
            <a:r>
              <a:rPr lang="en-US" altLang="zh-CN" sz="3200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.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46675" y="3474720"/>
            <a:ext cx="203327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0.0075</a:t>
            </a:r>
          </a:p>
        </p:txBody>
      </p:sp>
      <p:sp>
        <p:nvSpPr>
          <p:cNvPr id="15" name="矩形 14"/>
          <p:cNvSpPr/>
          <p:nvPr/>
        </p:nvSpPr>
        <p:spPr>
          <a:xfrm>
            <a:off x="4553585" y="4573905"/>
            <a:ext cx="93662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75</a:t>
            </a:r>
          </a:p>
        </p:txBody>
      </p:sp>
      <p:sp>
        <p:nvSpPr>
          <p:cNvPr id="16" name="矩形 15"/>
          <p:cNvSpPr/>
          <p:nvPr/>
        </p:nvSpPr>
        <p:spPr>
          <a:xfrm>
            <a:off x="8190230" y="4573905"/>
            <a:ext cx="98171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右</a:t>
            </a:r>
          </a:p>
        </p:txBody>
      </p:sp>
      <p:sp>
        <p:nvSpPr>
          <p:cNvPr id="17" name="矩形 16"/>
          <p:cNvSpPr/>
          <p:nvPr/>
        </p:nvSpPr>
        <p:spPr>
          <a:xfrm>
            <a:off x="10551160" y="4573905"/>
            <a:ext cx="98171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两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7160"/>
          <a:stretch>
            <a:fillRect/>
          </a:stretch>
        </p:blipFill>
        <p:spPr>
          <a:xfrm>
            <a:off x="9404959" y="1299784"/>
            <a:ext cx="2171700" cy="26528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  <p:bldP spid="1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1.完成教材第44页“做一做”第1,2题。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722" y="4424420"/>
            <a:ext cx="2090349" cy="2115534"/>
          </a:xfrm>
          <a:prstGeom prst="rect">
            <a:avLst/>
          </a:prstGeom>
        </p:spPr>
      </p:pic>
      <p:sp>
        <p:nvSpPr>
          <p:cNvPr id="87" name="矩形 86"/>
          <p:cNvSpPr/>
          <p:nvPr/>
        </p:nvSpPr>
        <p:spPr>
          <a:xfrm>
            <a:off x="560070" y="1763395"/>
            <a:ext cx="1064387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把下面的数分别扩大到原来的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倍、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倍、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倍。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7222074" y="2647460"/>
            <a:ext cx="99504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12.6</a:t>
            </a:r>
          </a:p>
        </p:txBody>
      </p:sp>
      <p:sp>
        <p:nvSpPr>
          <p:cNvPr id="89" name="矩形 88"/>
          <p:cNvSpPr/>
          <p:nvPr/>
        </p:nvSpPr>
        <p:spPr>
          <a:xfrm>
            <a:off x="2665902" y="2647460"/>
            <a:ext cx="710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4.8</a:t>
            </a:r>
          </a:p>
        </p:txBody>
      </p:sp>
      <p:sp>
        <p:nvSpPr>
          <p:cNvPr id="90" name="矩形 89"/>
          <p:cNvSpPr/>
          <p:nvPr/>
        </p:nvSpPr>
        <p:spPr>
          <a:xfrm>
            <a:off x="4929312" y="2647460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0.735</a:t>
            </a:r>
          </a:p>
        </p:txBody>
      </p:sp>
      <p:sp>
        <p:nvSpPr>
          <p:cNvPr id="91" name="矩形 90"/>
          <p:cNvSpPr/>
          <p:nvPr/>
        </p:nvSpPr>
        <p:spPr>
          <a:xfrm>
            <a:off x="2665902" y="3552275"/>
            <a:ext cx="601447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48</a:t>
            </a:r>
          </a:p>
        </p:txBody>
      </p:sp>
      <p:sp>
        <p:nvSpPr>
          <p:cNvPr id="92" name="矩形 91"/>
          <p:cNvSpPr/>
          <p:nvPr/>
        </p:nvSpPr>
        <p:spPr>
          <a:xfrm>
            <a:off x="2665902" y="4456515"/>
            <a:ext cx="809837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480</a:t>
            </a:r>
          </a:p>
        </p:txBody>
      </p:sp>
      <p:sp>
        <p:nvSpPr>
          <p:cNvPr id="93" name="矩形 92"/>
          <p:cNvSpPr/>
          <p:nvPr/>
        </p:nvSpPr>
        <p:spPr>
          <a:xfrm>
            <a:off x="2665902" y="5360755"/>
            <a:ext cx="1018227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4800</a:t>
            </a:r>
          </a:p>
        </p:txBody>
      </p:sp>
      <p:sp>
        <p:nvSpPr>
          <p:cNvPr id="94" name="矩形 93"/>
          <p:cNvSpPr/>
          <p:nvPr/>
        </p:nvSpPr>
        <p:spPr>
          <a:xfrm>
            <a:off x="4929312" y="3552275"/>
            <a:ext cx="918841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7.35</a:t>
            </a:r>
          </a:p>
        </p:txBody>
      </p:sp>
      <p:sp>
        <p:nvSpPr>
          <p:cNvPr id="95" name="矩形 94"/>
          <p:cNvSpPr/>
          <p:nvPr/>
        </p:nvSpPr>
        <p:spPr>
          <a:xfrm>
            <a:off x="4929312" y="4456515"/>
            <a:ext cx="918841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73.5</a:t>
            </a:r>
          </a:p>
        </p:txBody>
      </p:sp>
      <p:sp>
        <p:nvSpPr>
          <p:cNvPr id="96" name="矩形 95"/>
          <p:cNvSpPr/>
          <p:nvPr/>
        </p:nvSpPr>
        <p:spPr>
          <a:xfrm>
            <a:off x="4929312" y="5360755"/>
            <a:ext cx="809837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735</a:t>
            </a:r>
          </a:p>
        </p:txBody>
      </p:sp>
      <p:sp>
        <p:nvSpPr>
          <p:cNvPr id="97" name="矩形 96"/>
          <p:cNvSpPr/>
          <p:nvPr/>
        </p:nvSpPr>
        <p:spPr>
          <a:xfrm>
            <a:off x="7222074" y="3551065"/>
            <a:ext cx="809837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126</a:t>
            </a:r>
          </a:p>
        </p:txBody>
      </p:sp>
      <p:sp>
        <p:nvSpPr>
          <p:cNvPr id="98" name="矩形 97"/>
          <p:cNvSpPr/>
          <p:nvPr/>
        </p:nvSpPr>
        <p:spPr>
          <a:xfrm>
            <a:off x="7222074" y="4455305"/>
            <a:ext cx="1018227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1260</a:t>
            </a:r>
          </a:p>
        </p:txBody>
      </p:sp>
      <p:sp>
        <p:nvSpPr>
          <p:cNvPr id="99" name="矩形 98"/>
          <p:cNvSpPr/>
          <p:nvPr/>
        </p:nvSpPr>
        <p:spPr>
          <a:xfrm>
            <a:off x="7222074" y="5359545"/>
            <a:ext cx="1226618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12600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1.完成教材第44页“做一做”第1,2题。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="" xmlns:a14="http://schemas.microsoft.com/office/drawing/2010/main" Requires="a14">
          <p:sp>
            <p:nvSpPr>
              <p:cNvPr id="4" name="TextBox 10"/>
              <p:cNvSpPr txBox="1"/>
              <p:nvPr/>
            </p:nvSpPr>
            <p:spPr>
              <a:xfrm>
                <a:off x="671195" y="1796415"/>
                <a:ext cx="9489440" cy="185547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32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把下面的数分别缩小到原来的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en-US" sz="32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zh-CN" altLang="en-US" sz="32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1000</m:t>
                        </m:r>
                      </m:den>
                    </m:f>
                  </m:oMath>
                </a14:m>
                <a:r>
                  <a:rPr lang="zh-CN" altLang="en-US" sz="32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 。</a:t>
                </a:r>
                <a:endPara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  <a:p>
                <a:endPara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  <a:p>
                <a:pPr algn="ctr"/>
                <a:r>
                  <a:rPr lang="en-US" altLang="zh-CN" sz="32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   93.5                 </a:t>
                </a:r>
                <a:r>
                  <a:rPr lang="en-US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   </a:t>
                </a:r>
                <a:r>
                  <a:rPr lang="en-US" altLang="zh-CN" sz="32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500                 </a:t>
                </a:r>
                <a:r>
                  <a:rPr lang="en-US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     </a:t>
                </a:r>
                <a:r>
                  <a:rPr lang="en-US" altLang="zh-CN" sz="32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9999</a:t>
                </a:r>
                <a:endPara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4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1195" y="1796415"/>
                <a:ext cx="9489440" cy="1855470"/>
              </a:xfrm>
              <a:prstGeom prst="rect">
                <a:avLst/>
              </a:prstGeom>
              <a:blipFill rotWithShape="1">
                <a:blip r:embed="rId7" cstate="print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7" name="矩形 66"/>
          <p:cNvSpPr/>
          <p:nvPr/>
        </p:nvSpPr>
        <p:spPr>
          <a:xfrm>
            <a:off x="1812652" y="3779019"/>
            <a:ext cx="99504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9.35</a:t>
            </a:r>
          </a:p>
        </p:txBody>
      </p:sp>
      <p:sp>
        <p:nvSpPr>
          <p:cNvPr id="68" name="矩形 67"/>
          <p:cNvSpPr/>
          <p:nvPr/>
        </p:nvSpPr>
        <p:spPr>
          <a:xfrm>
            <a:off x="1812652" y="4683894"/>
            <a:ext cx="1218603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0.935</a:t>
            </a:r>
          </a:p>
        </p:txBody>
      </p:sp>
      <p:sp>
        <p:nvSpPr>
          <p:cNvPr id="69" name="矩形 68"/>
          <p:cNvSpPr/>
          <p:nvPr/>
        </p:nvSpPr>
        <p:spPr>
          <a:xfrm>
            <a:off x="1812652" y="5589404"/>
            <a:ext cx="142539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0.0935</a:t>
            </a:r>
          </a:p>
        </p:txBody>
      </p:sp>
      <p:sp>
        <p:nvSpPr>
          <p:cNvPr id="70" name="矩形 69"/>
          <p:cNvSpPr/>
          <p:nvPr/>
        </p:nvSpPr>
        <p:spPr>
          <a:xfrm>
            <a:off x="4974535" y="3779019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</a:p>
        </p:txBody>
      </p:sp>
      <p:sp>
        <p:nvSpPr>
          <p:cNvPr id="71" name="矩形 70"/>
          <p:cNvSpPr/>
          <p:nvPr/>
        </p:nvSpPr>
        <p:spPr>
          <a:xfrm>
            <a:off x="4974535" y="4684469"/>
            <a:ext cx="391454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</a:p>
        </p:txBody>
      </p:sp>
      <p:sp>
        <p:nvSpPr>
          <p:cNvPr id="72" name="矩形 71"/>
          <p:cNvSpPr/>
          <p:nvPr/>
        </p:nvSpPr>
        <p:spPr>
          <a:xfrm>
            <a:off x="4974535" y="5589344"/>
            <a:ext cx="809837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</a:t>
            </a:r>
          </a:p>
        </p:txBody>
      </p:sp>
      <p:sp>
        <p:nvSpPr>
          <p:cNvPr id="73" name="矩形 72"/>
          <p:cNvSpPr/>
          <p:nvPr/>
        </p:nvSpPr>
        <p:spPr>
          <a:xfrm>
            <a:off x="8311558" y="3779019"/>
            <a:ext cx="1218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999.9</a:t>
            </a:r>
          </a:p>
        </p:txBody>
      </p:sp>
      <p:sp>
        <p:nvSpPr>
          <p:cNvPr id="74" name="矩形 73"/>
          <p:cNvSpPr/>
          <p:nvPr/>
        </p:nvSpPr>
        <p:spPr>
          <a:xfrm>
            <a:off x="8311558" y="4685104"/>
            <a:ext cx="1218603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99.99</a:t>
            </a:r>
          </a:p>
        </p:txBody>
      </p:sp>
      <p:sp>
        <p:nvSpPr>
          <p:cNvPr id="75" name="矩形 74"/>
          <p:cNvSpPr/>
          <p:nvPr/>
        </p:nvSpPr>
        <p:spPr>
          <a:xfrm>
            <a:off x="8311558" y="5590614"/>
            <a:ext cx="1226618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9.999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2.完成教材第46页练习十一第1题。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722" y="4424420"/>
            <a:ext cx="2090349" cy="2115534"/>
          </a:xfrm>
          <a:prstGeom prst="rect">
            <a:avLst/>
          </a:prstGeom>
        </p:spPr>
      </p:pic>
      <p:sp>
        <p:nvSpPr>
          <p:cNvPr id="66" name="矩形 65"/>
          <p:cNvSpPr/>
          <p:nvPr/>
        </p:nvSpPr>
        <p:spPr>
          <a:xfrm>
            <a:off x="564515" y="1938655"/>
            <a:ext cx="987996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6.25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改写成下面的数，它的大小各有什么变化？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792490" y="4727005"/>
            <a:ext cx="8972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625</a:t>
            </a:r>
          </a:p>
        </p:txBody>
      </p:sp>
      <p:sp>
        <p:nvSpPr>
          <p:cNvPr id="68" name="矩形 67"/>
          <p:cNvSpPr/>
          <p:nvPr/>
        </p:nvSpPr>
        <p:spPr>
          <a:xfrm>
            <a:off x="1792490" y="2772475"/>
            <a:ext cx="99504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62.5</a:t>
            </a:r>
          </a:p>
        </p:txBody>
      </p:sp>
      <p:sp>
        <p:nvSpPr>
          <p:cNvPr id="69" name="矩形 68"/>
          <p:cNvSpPr/>
          <p:nvPr/>
        </p:nvSpPr>
        <p:spPr>
          <a:xfrm>
            <a:off x="1792490" y="3749740"/>
            <a:ext cx="123317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0.625</a:t>
            </a:r>
          </a:p>
        </p:txBody>
      </p:sp>
      <p:sp>
        <p:nvSpPr>
          <p:cNvPr id="70" name="矩形 69"/>
          <p:cNvSpPr/>
          <p:nvPr/>
        </p:nvSpPr>
        <p:spPr>
          <a:xfrm>
            <a:off x="1792490" y="5704270"/>
            <a:ext cx="14712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0.0625</a:t>
            </a:r>
          </a:p>
        </p:txBody>
      </p:sp>
      <p:sp>
        <p:nvSpPr>
          <p:cNvPr id="71" name="矩形 70"/>
          <p:cNvSpPr/>
          <p:nvPr/>
        </p:nvSpPr>
        <p:spPr>
          <a:xfrm>
            <a:off x="3549791" y="2770570"/>
            <a:ext cx="391033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扩大到原来的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倍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73" name="矩形 72"/>
              <p:cNvSpPr/>
              <p:nvPr/>
            </p:nvSpPr>
            <p:spPr>
              <a:xfrm>
                <a:off x="3549650" y="3602355"/>
                <a:ext cx="3957320" cy="8705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p>
                <a:pPr algn="l">
                  <a:lnSpc>
                    <a:spcPct val="100000"/>
                  </a:lnSpc>
                </a:pPr>
                <a:r>
                  <a:rPr lang="zh-CN" altLang="en-US" sz="32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缩小到原来</a:t>
                </a:r>
                <a:r>
                  <a:rPr lang="zh-CN" altLang="en-US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 </a:t>
                </a:r>
                <a:r>
                  <a:rPr lang="zh-CN" altLang="en-US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。   </a:t>
                </a:r>
                <a:endParaRPr lang="zh-CN" altLang="en-US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73" name="矩形 7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9650" y="3602355"/>
                <a:ext cx="3957320" cy="870585"/>
              </a:xfrm>
              <a:prstGeom prst="rect">
                <a:avLst/>
              </a:prstGeom>
              <a:blipFill rotWithShape="1">
                <a:blip r:embed="rId8" cstate="print"/>
                <a:stretch>
                  <a:fillRect r="-11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7" name="矩形 76"/>
          <p:cNvSpPr/>
          <p:nvPr/>
        </p:nvSpPr>
        <p:spPr>
          <a:xfrm>
            <a:off x="3521323" y="4727104"/>
            <a:ext cx="41484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扩大到原来的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倍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84" name="矩形 83"/>
              <p:cNvSpPr/>
              <p:nvPr/>
            </p:nvSpPr>
            <p:spPr>
              <a:xfrm>
                <a:off x="3549650" y="5564505"/>
                <a:ext cx="4182110" cy="8705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p>
                <a:pPr algn="l">
                  <a:lnSpc>
                    <a:spcPct val="100000"/>
                  </a:lnSpc>
                </a:pPr>
                <a:r>
                  <a:rPr lang="zh-CN" altLang="en-US" sz="32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缩小到原来</a:t>
                </a:r>
                <a:r>
                  <a:rPr lang="zh-CN" altLang="en-US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 </a:t>
                </a:r>
                <a:r>
                  <a:rPr lang="zh-CN" altLang="en-US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。   </a:t>
                </a:r>
                <a:endParaRPr lang="zh-CN" altLang="en-US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84" name="矩形 8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9650" y="5564505"/>
                <a:ext cx="4182110" cy="870585"/>
              </a:xfrm>
              <a:prstGeom prst="rect">
                <a:avLst/>
              </a:prstGeom>
              <a:blipFill rotWithShape="1">
                <a:blip r:embed="rId9" cstate="print"/>
                <a:stretch>
                  <a:fillRect r="-113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3" grpId="0" animBg="1"/>
      <p:bldP spid="73" grpId="1"/>
      <p:bldP spid="77" grpId="0"/>
      <p:bldP spid="84" grpId="0" animBg="1"/>
      <p:bldP spid="84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3" name="图片 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5" name="图片 4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9" name="文本框 22"/>
          <p:cNvSpPr txBox="1"/>
          <p:nvPr/>
        </p:nvSpPr>
        <p:spPr>
          <a:xfrm flipH="1">
            <a:off x="3297867" y="179656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605894" y="196082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9" name="图片 18" descr="图片5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8" name="图片 17" descr="ktx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sp>
        <p:nvSpPr>
          <p:cNvPr id="15372" name="AutoShape 12"/>
          <p:cNvSpPr>
            <a:spLocks noChangeArrowheads="1"/>
          </p:cNvSpPr>
          <p:nvPr/>
        </p:nvSpPr>
        <p:spPr bwMode="auto">
          <a:xfrm>
            <a:off x="2082482" y="1511936"/>
            <a:ext cx="8027987" cy="2145288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rgbClr val="FF5050"/>
            </a:solidFill>
            <a:rou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2226945" y="1497648"/>
            <a:ext cx="259221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数的扩大</a:t>
            </a:r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2155508" y="2064385"/>
            <a:ext cx="77989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一个小数扩大到它的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倍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,100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倍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,1000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倍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……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375" name="Text Box 15"/>
          <p:cNvSpPr txBox="1">
            <a:spLocks noChangeArrowheads="1"/>
          </p:cNvSpPr>
          <p:nvPr/>
        </p:nvSpPr>
        <p:spPr bwMode="auto">
          <a:xfrm>
            <a:off x="2155508" y="2567623"/>
            <a:ext cx="777167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小数点分别向右移动一位、两位、三位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……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376" name="Text Box 16"/>
          <p:cNvSpPr txBox="1">
            <a:spLocks noChangeArrowheads="1"/>
          </p:cNvSpPr>
          <p:nvPr/>
        </p:nvSpPr>
        <p:spPr bwMode="auto">
          <a:xfrm>
            <a:off x="2155508" y="3072448"/>
            <a:ext cx="469070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数位不够时补“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0”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占位。</a:t>
            </a:r>
          </a:p>
        </p:txBody>
      </p:sp>
      <p:sp>
        <p:nvSpPr>
          <p:cNvPr id="17420" name="AutoShape 12"/>
          <p:cNvSpPr>
            <a:spLocks noChangeArrowheads="1"/>
          </p:cNvSpPr>
          <p:nvPr/>
        </p:nvSpPr>
        <p:spPr bwMode="auto">
          <a:xfrm>
            <a:off x="2082165" y="3978910"/>
            <a:ext cx="8028305" cy="230886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rgbClr val="FF5050"/>
            </a:solidFill>
            <a:rou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2270686" y="4046563"/>
            <a:ext cx="182614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数的缩小</a:t>
            </a:r>
          </a:p>
        </p:txBody>
      </p:sp>
      <p:sp>
        <p:nvSpPr>
          <p:cNvPr id="17425" name="Text Box 17"/>
          <p:cNvSpPr txBox="1">
            <a:spLocks noChangeArrowheads="1"/>
          </p:cNvSpPr>
          <p:nvPr/>
        </p:nvSpPr>
        <p:spPr bwMode="auto">
          <a:xfrm>
            <a:off x="2136512" y="5703287"/>
            <a:ext cx="469070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数位不够时补“</a:t>
            </a:r>
            <a:r>
              <a:rPr lang="en-US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0”</a:t>
            </a:r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占位。</a:t>
            </a:r>
          </a:p>
        </p:txBody>
      </p:sp>
      <p:sp>
        <p:nvSpPr>
          <p:cNvPr id="17426" name="Text Box 18"/>
          <p:cNvSpPr txBox="1">
            <a:spLocks noChangeArrowheads="1"/>
          </p:cNvSpPr>
          <p:nvPr/>
        </p:nvSpPr>
        <p:spPr bwMode="auto">
          <a:xfrm>
            <a:off x="2136512" y="5146721"/>
            <a:ext cx="694773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小数点向左移动一位、两位、三位</a:t>
            </a:r>
            <a:r>
              <a:rPr lang="en-US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……</a:t>
            </a:r>
            <a:endParaRPr lang="zh-CN" altLang="en-US" sz="3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136512" y="4333876"/>
            <a:ext cx="7218045" cy="892418"/>
            <a:chOff x="954142" y="4147821"/>
            <a:chExt cx="7218045" cy="892418"/>
          </a:xfrm>
        </p:grpSpPr>
        <p:sp>
          <p:nvSpPr>
            <p:cNvPr id="17427" name="Text Box 19"/>
            <p:cNvSpPr txBox="1">
              <a:spLocks noChangeArrowheads="1"/>
            </p:cNvSpPr>
            <p:nvPr/>
          </p:nvSpPr>
          <p:spPr bwMode="auto">
            <a:xfrm>
              <a:off x="954142" y="4312966"/>
              <a:ext cx="7218045" cy="5835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一个小数缩小到它</a:t>
              </a:r>
              <a:r>
                <a:rPr lang="zh-CN" altLang="en-US" sz="32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的</a:t>
              </a:r>
              <a:r>
                <a:rPr lang="en-US" altLang="zh-CN" sz="32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   ,       ,         ……</a:t>
              </a:r>
              <a:endPara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4688261" y="4147821"/>
              <a:ext cx="2568310" cy="892418"/>
              <a:chOff x="4688261" y="4147821"/>
              <a:chExt cx="2568310" cy="892418"/>
            </a:xfrm>
          </p:grpSpPr>
          <p:sp>
            <p:nvSpPr>
              <p:cNvPr id="30" name="Text Box 24"/>
              <p:cNvSpPr txBox="1">
                <a:spLocks noChangeArrowheads="1"/>
              </p:cNvSpPr>
              <p:nvPr/>
            </p:nvSpPr>
            <p:spPr bwMode="auto">
              <a:xfrm>
                <a:off x="4688261" y="4516364"/>
                <a:ext cx="550863" cy="523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</a:t>
                </a:r>
              </a:p>
            </p:txBody>
          </p:sp>
          <p:sp>
            <p:nvSpPr>
              <p:cNvPr id="31" name="Text Box 25"/>
              <p:cNvSpPr txBox="1">
                <a:spLocks noChangeArrowheads="1"/>
              </p:cNvSpPr>
              <p:nvPr/>
            </p:nvSpPr>
            <p:spPr bwMode="auto">
              <a:xfrm>
                <a:off x="4780946" y="4156001"/>
                <a:ext cx="367242" cy="523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</a:p>
            </p:txBody>
          </p:sp>
          <p:sp>
            <p:nvSpPr>
              <p:cNvPr id="32" name="Line 23"/>
              <p:cNvSpPr>
                <a:spLocks noChangeShapeType="1"/>
              </p:cNvSpPr>
              <p:nvPr/>
            </p:nvSpPr>
            <p:spPr bwMode="auto">
              <a:xfrm>
                <a:off x="4728483" y="4586214"/>
                <a:ext cx="421454" cy="0"/>
              </a:xfrm>
              <a:prstGeom prst="line">
                <a:avLst/>
              </a:prstGeom>
              <a:noFill/>
              <a:ln w="25400">
                <a:solidFill>
                  <a:srgbClr val="FF505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>
                  <a:solidFill>
                    <a:srgbClr val="FF0000"/>
                  </a:solidFill>
                </a:endParaRPr>
              </a:p>
            </p:txBody>
          </p:sp>
          <p:sp>
            <p:nvSpPr>
              <p:cNvPr id="33" name="Text Box 24"/>
              <p:cNvSpPr txBox="1">
                <a:spLocks noChangeArrowheads="1"/>
              </p:cNvSpPr>
              <p:nvPr/>
            </p:nvSpPr>
            <p:spPr bwMode="auto">
              <a:xfrm>
                <a:off x="5456980" y="4516364"/>
                <a:ext cx="732893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</a:t>
                </a:r>
              </a:p>
            </p:txBody>
          </p:sp>
          <p:sp>
            <p:nvSpPr>
              <p:cNvPr id="34" name="Text Box 25"/>
              <p:cNvSpPr txBox="1">
                <a:spLocks noChangeArrowheads="1"/>
              </p:cNvSpPr>
              <p:nvPr/>
            </p:nvSpPr>
            <p:spPr bwMode="auto">
              <a:xfrm>
                <a:off x="5619554" y="4147821"/>
                <a:ext cx="367242" cy="523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</a:p>
            </p:txBody>
          </p:sp>
          <p:sp>
            <p:nvSpPr>
              <p:cNvPr id="35" name="Line 23"/>
              <p:cNvSpPr>
                <a:spLocks noChangeShapeType="1"/>
              </p:cNvSpPr>
              <p:nvPr/>
            </p:nvSpPr>
            <p:spPr bwMode="auto">
              <a:xfrm>
                <a:off x="5497202" y="4586214"/>
                <a:ext cx="586966" cy="0"/>
              </a:xfrm>
              <a:prstGeom prst="line">
                <a:avLst/>
              </a:prstGeom>
              <a:noFill/>
              <a:ln w="25400">
                <a:solidFill>
                  <a:srgbClr val="FF505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>
                  <a:solidFill>
                    <a:srgbClr val="FF0000"/>
                  </a:solidFill>
                </a:endParaRPr>
              </a:p>
            </p:txBody>
          </p:sp>
          <p:sp>
            <p:nvSpPr>
              <p:cNvPr id="36" name="Text Box 24"/>
              <p:cNvSpPr txBox="1">
                <a:spLocks noChangeArrowheads="1"/>
              </p:cNvSpPr>
              <p:nvPr/>
            </p:nvSpPr>
            <p:spPr bwMode="auto">
              <a:xfrm>
                <a:off x="6340936" y="4516364"/>
                <a:ext cx="915635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1000</a:t>
                </a:r>
              </a:p>
            </p:txBody>
          </p:sp>
          <p:sp>
            <p:nvSpPr>
              <p:cNvPr id="37" name="Text Box 25"/>
              <p:cNvSpPr txBox="1">
                <a:spLocks noChangeArrowheads="1"/>
              </p:cNvSpPr>
              <p:nvPr/>
            </p:nvSpPr>
            <p:spPr bwMode="auto">
              <a:xfrm>
                <a:off x="6612557" y="4169375"/>
                <a:ext cx="367242" cy="523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</a:p>
            </p:txBody>
          </p:sp>
          <p:sp>
            <p:nvSpPr>
              <p:cNvPr id="38" name="Line 23"/>
              <p:cNvSpPr>
                <a:spLocks noChangeShapeType="1"/>
              </p:cNvSpPr>
              <p:nvPr/>
            </p:nvSpPr>
            <p:spPr bwMode="auto">
              <a:xfrm>
                <a:off x="6381158" y="4586214"/>
                <a:ext cx="864118" cy="0"/>
              </a:xfrm>
              <a:prstGeom prst="line">
                <a:avLst/>
              </a:prstGeom>
              <a:noFill/>
              <a:ln w="25400">
                <a:solidFill>
                  <a:srgbClr val="FF505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>
                  <a:solidFill>
                    <a:srgbClr val="FF0000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2" grpId="0" bldLvl="0" animBg="1" autoUpdateAnimBg="0"/>
      <p:bldP spid="15373" grpId="0" autoUpdateAnimBg="0"/>
      <p:bldP spid="15374" grpId="0" autoUpdateAnimBg="0"/>
      <p:bldP spid="15375" grpId="0" autoUpdateAnimBg="0"/>
      <p:bldP spid="15376" grpId="0" autoUpdateAnimBg="0"/>
      <p:bldP spid="17420" grpId="0" bldLvl="0" animBg="1" autoUpdateAnimBg="0"/>
      <p:bldP spid="17421" grpId="0" autoUpdateAnimBg="0"/>
      <p:bldP spid="17425" grpId="0" bldLvl="0" animBg="1" autoUpdateAnimBg="0"/>
      <p:bldP spid="17426" grpId="0" bldLvl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56" name="矩形 55"/>
          <p:cNvSpPr/>
          <p:nvPr/>
        </p:nvSpPr>
        <p:spPr>
          <a:xfrm>
            <a:off x="443865" y="1350645"/>
            <a:ext cx="1130427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思考：</a:t>
            </a:r>
            <a:r>
              <a:rPr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你们说小数中最重要的符号是什么?</a:t>
            </a:r>
          </a:p>
        </p:txBody>
      </p:sp>
      <p:sp>
        <p:nvSpPr>
          <p:cNvPr id="143" name="矩形 142"/>
          <p:cNvSpPr/>
          <p:nvPr/>
        </p:nvSpPr>
        <p:spPr>
          <a:xfrm>
            <a:off x="4780598" y="2207915"/>
            <a:ext cx="1402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小数点</a:t>
            </a:r>
          </a:p>
        </p:txBody>
      </p:sp>
      <p:graphicFrame>
        <p:nvGraphicFramePr>
          <p:cNvPr id="57" name="表格 5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538220" y="3003550"/>
          <a:ext cx="5053330" cy="208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7645"/>
                <a:gridCol w="1788160"/>
                <a:gridCol w="1787525"/>
              </a:tblGrid>
              <a:tr h="104076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</a:t>
                      </a:r>
                      <a:r>
                        <a:rPr lang="zh-CN" altLang="en-US" sz="32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同学</a:t>
                      </a:r>
                    </a:p>
                  </a:txBody>
                  <a:tcPr anchor="ctr"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gradFill>
                      <a:gsLst>
                        <a:gs pos="0">
                          <a:srgbClr val="EEDFF3"/>
                        </a:gs>
                        <a:gs pos="100000">
                          <a:srgbClr val="D2BFF1"/>
                        </a:gs>
                      </a:gsLst>
                      <a:lin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B</a:t>
                      </a:r>
                      <a:r>
                        <a:rPr lang="zh-CN" altLang="en-US" sz="32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同学</a:t>
                      </a:r>
                      <a:endParaRPr lang="zh-CN" altLang="en-US" sz="3200" b="0" i="1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gradFill>
                      <a:gsLst>
                        <a:gs pos="0">
                          <a:srgbClr val="EEDFF3"/>
                        </a:gs>
                        <a:gs pos="100000">
                          <a:srgbClr val="D2BFF1"/>
                        </a:gs>
                      </a:gsLst>
                      <a:lin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C</a:t>
                      </a:r>
                      <a:r>
                        <a:rPr lang="zh-CN" altLang="en-US" sz="3200" b="0" dirty="0" smtClean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同学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gradFill>
                      <a:gsLst>
                        <a:gs pos="0">
                          <a:srgbClr val="EEDFF3"/>
                        </a:gs>
                        <a:gs pos="100000">
                          <a:srgbClr val="D2BFF1"/>
                        </a:gs>
                      </a:gsLst>
                      <a:lin scaled="1"/>
                    </a:gradFill>
                  </a:tcPr>
                </a:tc>
              </a:tr>
              <a:tr h="104076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14.5</a:t>
                      </a:r>
                      <a:r>
                        <a:rPr lang="zh-CN" altLang="en-US" sz="32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米</a:t>
                      </a:r>
                    </a:p>
                  </a:txBody>
                  <a:tcPr anchor="ctr"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1.38</a:t>
                      </a:r>
                      <a:r>
                        <a:rPr lang="zh-CN" altLang="en-US" sz="32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米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2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0.14</a:t>
                      </a:r>
                      <a:r>
                        <a:rPr lang="zh-CN" altLang="en-US" sz="3200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米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8" name="矩形 57"/>
          <p:cNvSpPr/>
          <p:nvPr/>
        </p:nvSpPr>
        <p:spPr>
          <a:xfrm>
            <a:off x="2956243" y="5425460"/>
            <a:ext cx="6278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小数点的位置影响了小数的大小。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143" grpId="0"/>
      <p:bldP spid="5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050" y="1782445"/>
            <a:ext cx="650367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教材第46页第2,3题。</a:t>
            </a: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76200" y="-146050"/>
            <a:ext cx="3195320" cy="1609090"/>
            <a:chOff x="120" y="-71"/>
            <a:chExt cx="5032" cy="2534"/>
          </a:xfrm>
        </p:grpSpPr>
        <p:pic>
          <p:nvPicPr>
            <p:cNvPr id="21" name="图片 20" descr="图片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22" name="图片 21" descr="zys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54" name="矩形 53"/>
          <p:cNvSpPr/>
          <p:nvPr/>
        </p:nvSpPr>
        <p:spPr>
          <a:xfrm>
            <a:off x="2164715" y="1341755"/>
            <a:ext cx="786257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35.67　</a:t>
            </a:r>
            <a:r>
              <a:rPr 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3.567</a:t>
            </a:r>
            <a:r>
              <a:rPr 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356.7</a:t>
            </a:r>
            <a:r>
              <a:rPr 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3567</a:t>
            </a:r>
          </a:p>
        </p:txBody>
      </p:sp>
      <p:sp>
        <p:nvSpPr>
          <p:cNvPr id="37" name="矩形 36"/>
          <p:cNvSpPr/>
          <p:nvPr/>
        </p:nvSpPr>
        <p:spPr>
          <a:xfrm>
            <a:off x="715010" y="2216785"/>
            <a:ext cx="951611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比较上面各数的大小,按从小到大的顺序排列。</a:t>
            </a:r>
          </a:p>
        </p:txBody>
      </p:sp>
      <p:sp>
        <p:nvSpPr>
          <p:cNvPr id="40" name="TextBox 27"/>
          <p:cNvSpPr txBox="1"/>
          <p:nvPr/>
        </p:nvSpPr>
        <p:spPr>
          <a:xfrm>
            <a:off x="3274695" y="3341370"/>
            <a:ext cx="53892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3.567&lt;35.67&lt;356.7&lt;3567</a:t>
            </a:r>
          </a:p>
        </p:txBody>
      </p:sp>
      <p:sp>
        <p:nvSpPr>
          <p:cNvPr id="58" name="矩形 57"/>
          <p:cNvSpPr/>
          <p:nvPr/>
        </p:nvSpPr>
        <p:spPr>
          <a:xfrm>
            <a:off x="2132648" y="4197370"/>
            <a:ext cx="5872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相同点：数字及排列顺序一样。</a:t>
            </a:r>
          </a:p>
        </p:txBody>
      </p:sp>
      <p:sp>
        <p:nvSpPr>
          <p:cNvPr id="41" name="矩形 40"/>
          <p:cNvSpPr/>
          <p:nvPr/>
        </p:nvSpPr>
        <p:spPr>
          <a:xfrm>
            <a:off x="2164398" y="5153045"/>
            <a:ext cx="678307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不同点：小数点位置不同,大小不同。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37" grpId="0"/>
      <p:bldP spid="40" grpId="0"/>
      <p:bldP spid="58" grpId="0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8" name="图片 17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46" name="图片 4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199" r="51492" b="44873"/>
          <a:stretch>
            <a:fillRect/>
          </a:stretch>
        </p:blipFill>
        <p:spPr>
          <a:xfrm>
            <a:off x="1906905" y="1113155"/>
            <a:ext cx="3542665" cy="2383155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8442" t="8857" r="2452" b="45534"/>
          <a:stretch>
            <a:fillRect/>
          </a:stretch>
        </p:blipFill>
        <p:spPr>
          <a:xfrm>
            <a:off x="5449570" y="1499870"/>
            <a:ext cx="3756660" cy="1971675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481" t="54848" r="51301" b="-9240"/>
          <a:stretch>
            <a:fillRect/>
          </a:stretch>
        </p:blipFill>
        <p:spPr>
          <a:xfrm>
            <a:off x="1913890" y="3471545"/>
            <a:ext cx="3535680" cy="2351405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8442" t="54819" r="3091" b="1115"/>
          <a:stretch>
            <a:fillRect/>
          </a:stretch>
        </p:blipFill>
        <p:spPr>
          <a:xfrm>
            <a:off x="5449570" y="3471545"/>
            <a:ext cx="3707765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41" name="矩形 40"/>
          <p:cNvSpPr/>
          <p:nvPr/>
        </p:nvSpPr>
        <p:spPr>
          <a:xfrm>
            <a:off x="906750" y="1498119"/>
            <a:ext cx="775421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0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在刚才的故事中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你发现了什么数学问题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zh-CN" sz="320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032605" y="2407439"/>
            <a:ext cx="561662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金箍棒越变越长</a:t>
            </a:r>
            <a:r>
              <a:rPr lang="en-US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数越变越大。</a:t>
            </a:r>
            <a:endParaRPr lang="zh-CN" altLang="en-US" sz="3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06750" y="3316759"/>
            <a:ext cx="5478519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小数点的位置有什么变化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032605" y="4226079"/>
            <a:ext cx="394562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小数点向右移动</a:t>
            </a:r>
            <a:r>
              <a:rPr lang="zh-CN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了</a:t>
            </a:r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06750" y="5135399"/>
            <a:ext cx="88582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0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小数点向右移动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小数扩大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扩大的规律是什么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zh-CN" sz="320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4" grpId="0"/>
      <p:bldP spid="45" grpId="0"/>
      <p:bldP spid="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8" name="图片 17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46" name="图片 4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6290" y="1214120"/>
            <a:ext cx="7682865" cy="4341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b784e21-f512-4514-aee4-c1a14ae44e38}"/>
  <p:tag name="TABLE_ENDDRAG_ORIGIN_RECT" val="397*163"/>
  <p:tag name="TABLE_ENDDRAG_RECT" val="215*239*397*16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</TotalTime>
  <Words>2251</Words>
  <Application>Microsoft Office PowerPoint</Application>
  <PresentationFormat>自定义</PresentationFormat>
  <Paragraphs>344</Paragraphs>
  <Slides>42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3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2340</cp:revision>
  <dcterms:created xsi:type="dcterms:W3CDTF">2017-11-13T08:28:00Z</dcterms:created>
  <dcterms:modified xsi:type="dcterms:W3CDTF">2021-11-17T05:19:32Z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E424E71BFD084AD282012EE5BC255170</vt:lpwstr>
  </property>
</Properties>
</file>